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94" r:id="rId4"/>
    <p:sldId id="288" r:id="rId5"/>
    <p:sldId id="289" r:id="rId6"/>
    <p:sldId id="291" r:id="rId7"/>
    <p:sldId id="292" r:id="rId8"/>
    <p:sldId id="293" r:id="rId9"/>
    <p:sldId id="257" r:id="rId10"/>
    <p:sldId id="258" r:id="rId11"/>
    <p:sldId id="259" r:id="rId12"/>
    <p:sldId id="260" r:id="rId13"/>
    <p:sldId id="261" r:id="rId14"/>
    <p:sldId id="262" r:id="rId15"/>
    <p:sldId id="263" r:id="rId16"/>
    <p:sldId id="271" r:id="rId17"/>
    <p:sldId id="295" r:id="rId18"/>
    <p:sldId id="296" r:id="rId19"/>
    <p:sldId id="297" r:id="rId20"/>
    <p:sldId id="298" r:id="rId21"/>
    <p:sldId id="299" r:id="rId22"/>
    <p:sldId id="300" r:id="rId23"/>
    <p:sldId id="273" r:id="rId24"/>
    <p:sldId id="305" r:id="rId25"/>
    <p:sldId id="274" r:id="rId26"/>
    <p:sldId id="275" r:id="rId27"/>
    <p:sldId id="276" r:id="rId28"/>
    <p:sldId id="277" r:id="rId29"/>
    <p:sldId id="278" r:id="rId30"/>
    <p:sldId id="279" r:id="rId31"/>
    <p:sldId id="280" r:id="rId32"/>
    <p:sldId id="281" r:id="rId33"/>
    <p:sldId id="301" r:id="rId34"/>
    <p:sldId id="282" r:id="rId35"/>
    <p:sldId id="306" r:id="rId36"/>
    <p:sldId id="283" r:id="rId37"/>
    <p:sldId id="307" r:id="rId38"/>
    <p:sldId id="284" r:id="rId39"/>
    <p:sldId id="285" r:id="rId40"/>
    <p:sldId id="286" r:id="rId41"/>
    <p:sldId id="308" r:id="rId42"/>
    <p:sldId id="302" r:id="rId43"/>
    <p:sldId id="304" r:id="rId44"/>
    <p:sldId id="309" r:id="rId45"/>
    <p:sldId id="303"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4660"/>
  </p:normalViewPr>
  <p:slideViewPr>
    <p:cSldViewPr>
      <p:cViewPr varScale="1">
        <p:scale>
          <a:sx n="70" d="100"/>
          <a:sy n="70" d="100"/>
        </p:scale>
        <p:origin x="-1368" y="-96"/>
      </p:cViewPr>
      <p:guideLst>
        <p:guide orient="horz" pos="2160"/>
        <p:guide pos="2880"/>
      </p:guideLst>
    </p:cSldViewPr>
  </p:slideViewPr>
  <p:notesTextViewPr>
    <p:cViewPr>
      <p:scale>
        <a:sx n="1" d="1"/>
        <a:sy n="1" d="1"/>
      </p:scale>
      <p:origin x="0" y="0"/>
    </p:cViewPr>
  </p:notesTextViewPr>
  <p:sorterViewPr>
    <p:cViewPr>
      <p:scale>
        <a:sx n="100" d="100"/>
        <a:sy n="100" d="100"/>
      </p:scale>
      <p:origin x="0" y="1087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EE41B4-8091-48AA-A947-669C3DB694E6}" type="datetimeFigureOut">
              <a:rPr lang="en-IN" smtClean="0"/>
              <a:t>01-09-2015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EE41B4-8091-48AA-A947-669C3DB694E6}" type="datetimeFigureOut">
              <a:rPr lang="en-IN" smtClean="0"/>
              <a:t>01-09-2015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EE41B4-8091-48AA-A947-669C3DB694E6}" type="datetimeFigureOut">
              <a:rPr lang="en-IN" smtClean="0"/>
              <a:t>01-09-2015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EE41B4-8091-48AA-A947-669C3DB694E6}" type="datetimeFigureOut">
              <a:rPr lang="en-IN" smtClean="0"/>
              <a:t>01-09-2015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EE41B4-8091-48AA-A947-669C3DB694E6}" type="datetimeFigureOut">
              <a:rPr lang="en-IN" smtClean="0"/>
              <a:t>01-09-2015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EE41B4-8091-48AA-A947-669C3DB694E6}" type="datetimeFigureOut">
              <a:rPr lang="en-IN" smtClean="0"/>
              <a:t>01-09-2015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EE41B4-8091-48AA-A947-669C3DB694E6}" type="datetimeFigureOut">
              <a:rPr lang="en-IN" smtClean="0"/>
              <a:t>01-09-2015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EE41B4-8091-48AA-A947-669C3DB694E6}" type="datetimeFigureOut">
              <a:rPr lang="en-IN" smtClean="0"/>
              <a:t>01-09-2015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EE41B4-8091-48AA-A947-669C3DB694E6}" type="datetimeFigureOut">
              <a:rPr lang="en-IN" smtClean="0"/>
              <a:t>01-09-2015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87D6620-C672-486A-93E6-DB64A3B2AC7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EE41B4-8091-48AA-A947-669C3DB694E6}" type="datetimeFigureOut">
              <a:rPr lang="en-IN" smtClean="0"/>
              <a:t>01-09-2015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87D6620-C672-486A-93E6-DB64A3B2AC74}" type="slidenum">
              <a:rPr lang="en-IN" smtClean="0"/>
              <a:t>‹#›</a:t>
            </a:fld>
            <a:endParaRPr lang="en-IN"/>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A1EE41B4-8091-48AA-A947-669C3DB694E6}" type="datetimeFigureOut">
              <a:rPr lang="en-IN" smtClean="0"/>
              <a:t>01-09-2015</a:t>
            </a:fld>
            <a:endParaRPr lang="en-IN"/>
          </a:p>
        </p:txBody>
      </p:sp>
      <p:sp>
        <p:nvSpPr>
          <p:cNvPr id="9" name="Slide Number Placeholder 8"/>
          <p:cNvSpPr>
            <a:spLocks noGrp="1"/>
          </p:cNvSpPr>
          <p:nvPr>
            <p:ph type="sldNum" sz="quarter" idx="11"/>
          </p:nvPr>
        </p:nvSpPr>
        <p:spPr/>
        <p:txBody>
          <a:bodyPr/>
          <a:lstStyle/>
          <a:p>
            <a:fld id="{187D6620-C672-486A-93E6-DB64A3B2AC74}" type="slidenum">
              <a:rPr lang="en-IN" smtClean="0"/>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87D6620-C672-486A-93E6-DB64A3B2AC74}" type="slidenum">
              <a:rPr lang="en-IN" smtClean="0"/>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1EE41B4-8091-48AA-A947-669C3DB694E6}" type="datetimeFigureOut">
              <a:rPr lang="en-IN" smtClean="0"/>
              <a:t>01-09-2015</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8801"/>
            <a:ext cx="7772400" cy="1971650"/>
          </a:xfrm>
        </p:spPr>
        <p:txBody>
          <a:bodyPr/>
          <a:lstStyle/>
          <a:p>
            <a:r>
              <a:rPr lang="en-US" b="1" dirty="0" smtClean="0"/>
              <a:t>Framing Evaluation Questionnaire</a:t>
            </a:r>
            <a:endParaRPr lang="en-IN" b="1" dirty="0"/>
          </a:p>
        </p:txBody>
      </p:sp>
      <p:sp>
        <p:nvSpPr>
          <p:cNvPr id="3" name="Subtitle 2"/>
          <p:cNvSpPr>
            <a:spLocks noGrp="1"/>
          </p:cNvSpPr>
          <p:nvPr>
            <p:ph type="subTitle" idx="1"/>
          </p:nvPr>
        </p:nvSpPr>
        <p:spPr>
          <a:xfrm>
            <a:off x="1331640" y="4653136"/>
            <a:ext cx="6400800" cy="1752600"/>
          </a:xfrm>
        </p:spPr>
        <p:txBody>
          <a:bodyPr>
            <a:normAutofit/>
          </a:bodyPr>
          <a:lstStyle/>
          <a:p>
            <a:r>
              <a:rPr lang="en-US" sz="2400" b="1" dirty="0" smtClean="0"/>
              <a:t>Prof. </a:t>
            </a:r>
            <a:r>
              <a:rPr lang="en-US" sz="2400" b="1" dirty="0" err="1"/>
              <a:t>M</a:t>
            </a:r>
            <a:r>
              <a:rPr lang="en-US" sz="2400" b="1" dirty="0" err="1" smtClean="0"/>
              <a:t>anju</a:t>
            </a:r>
            <a:r>
              <a:rPr lang="en-US" sz="2400" b="1" dirty="0" smtClean="0"/>
              <a:t> Mehta</a:t>
            </a:r>
          </a:p>
          <a:p>
            <a:r>
              <a:rPr lang="en-US" sz="2400" b="1" dirty="0" smtClean="0"/>
              <a:t>Formerly at AIIMS, New Delhi</a:t>
            </a:r>
          </a:p>
          <a:p>
            <a:r>
              <a:rPr lang="en-US" sz="2400" b="1" dirty="0"/>
              <a:t>d</a:t>
            </a:r>
            <a:r>
              <a:rPr lang="en-US" sz="2400" b="1" dirty="0" smtClean="0"/>
              <a:t>rmanju.mehta@gmail.com</a:t>
            </a:r>
            <a:endParaRPr lang="en-IN" sz="2400" b="1" dirty="0"/>
          </a:p>
        </p:txBody>
      </p:sp>
    </p:spTree>
    <p:extLst>
      <p:ext uri="{BB962C8B-B14F-4D97-AF65-F5344CB8AC3E}">
        <p14:creationId xmlns:p14="http://schemas.microsoft.com/office/powerpoint/2010/main" val="1307593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Reactions</a:t>
            </a:r>
            <a:endParaRPr lang="en-IN" b="1" dirty="0"/>
          </a:p>
        </p:txBody>
      </p:sp>
      <p:sp>
        <p:nvSpPr>
          <p:cNvPr id="3" name="Content Placeholder 2"/>
          <p:cNvSpPr>
            <a:spLocks noGrp="1"/>
          </p:cNvSpPr>
          <p:nvPr>
            <p:ph idx="1"/>
          </p:nvPr>
        </p:nvSpPr>
        <p:spPr/>
        <p:txBody>
          <a:bodyPr>
            <a:normAutofit/>
          </a:bodyPr>
          <a:lstStyle/>
          <a:p>
            <a:pPr>
              <a:buFont typeface="Wingdings" pitchFamily="2" charset="2"/>
              <a:buChar char="ü"/>
            </a:pPr>
            <a:r>
              <a:rPr lang="en-IN" b="0" i="0" dirty="0" smtClean="0">
                <a:solidFill>
                  <a:srgbClr val="000000"/>
                </a:solidFill>
                <a:effectLst/>
                <a:latin typeface="Arial"/>
              </a:rPr>
              <a:t>.</a:t>
            </a:r>
            <a:r>
              <a:rPr lang="en-IN" sz="2600" b="0" i="0" dirty="0" smtClean="0">
                <a:solidFill>
                  <a:srgbClr val="000000"/>
                </a:solidFill>
                <a:effectLst/>
                <a:latin typeface="Arial"/>
              </a:rPr>
              <a:t>Determine what you want to find out</a:t>
            </a:r>
          </a:p>
          <a:p>
            <a:pPr>
              <a:buFont typeface="Wingdings" pitchFamily="2" charset="2"/>
              <a:buChar char="ü"/>
            </a:pPr>
            <a:r>
              <a:rPr lang="en-IN" sz="2600" b="0" i="0" dirty="0" smtClean="0">
                <a:solidFill>
                  <a:srgbClr val="000000"/>
                </a:solidFill>
                <a:effectLst/>
                <a:latin typeface="Arial"/>
              </a:rPr>
              <a:t>. Design a form that will quantify reactions</a:t>
            </a:r>
          </a:p>
          <a:p>
            <a:pPr>
              <a:buFont typeface="Wingdings" pitchFamily="2" charset="2"/>
              <a:buChar char="ü"/>
            </a:pPr>
            <a:r>
              <a:rPr lang="en-IN" sz="2600" b="0" i="0" dirty="0" smtClean="0">
                <a:solidFill>
                  <a:srgbClr val="000000"/>
                </a:solidFill>
                <a:effectLst/>
                <a:latin typeface="Arial"/>
              </a:rPr>
              <a:t>. Encourage written comments and suggestions</a:t>
            </a:r>
          </a:p>
          <a:p>
            <a:pPr>
              <a:buFont typeface="Wingdings" pitchFamily="2" charset="2"/>
              <a:buChar char="ü"/>
            </a:pPr>
            <a:r>
              <a:rPr lang="en-IN" sz="2600" b="0" i="0" dirty="0" smtClean="0">
                <a:solidFill>
                  <a:srgbClr val="000000"/>
                </a:solidFill>
                <a:effectLst/>
                <a:latin typeface="Arial"/>
              </a:rPr>
              <a:t>. Get immediate response</a:t>
            </a:r>
          </a:p>
          <a:p>
            <a:pPr>
              <a:buFont typeface="Wingdings" pitchFamily="2" charset="2"/>
              <a:buChar char="ü"/>
            </a:pPr>
            <a:r>
              <a:rPr lang="en-IN" sz="2600" b="0" i="0" dirty="0" smtClean="0">
                <a:solidFill>
                  <a:srgbClr val="000000"/>
                </a:solidFill>
                <a:effectLst/>
                <a:latin typeface="Arial"/>
              </a:rPr>
              <a:t>  Get honest responses</a:t>
            </a:r>
          </a:p>
          <a:p>
            <a:pPr>
              <a:buFont typeface="Wingdings" pitchFamily="2" charset="2"/>
              <a:buChar char="ü"/>
            </a:pPr>
            <a:r>
              <a:rPr lang="en-IN" sz="2600" b="0" i="0" dirty="0" smtClean="0">
                <a:solidFill>
                  <a:srgbClr val="000000"/>
                </a:solidFill>
                <a:effectLst/>
                <a:latin typeface="Arial"/>
              </a:rPr>
              <a:t>. Develop acceptable standards</a:t>
            </a:r>
          </a:p>
          <a:p>
            <a:pPr>
              <a:buFont typeface="Wingdings" pitchFamily="2" charset="2"/>
              <a:buChar char="ü"/>
            </a:pPr>
            <a:r>
              <a:rPr lang="en-IN" sz="2600" b="0" i="0" dirty="0" smtClean="0">
                <a:solidFill>
                  <a:srgbClr val="000000"/>
                </a:solidFill>
                <a:effectLst/>
                <a:latin typeface="Arial"/>
              </a:rPr>
              <a:t>. Measure reactions against standards and take the   	appropriate action</a:t>
            </a:r>
          </a:p>
          <a:p>
            <a:pPr>
              <a:buFont typeface="Wingdings" pitchFamily="2" charset="2"/>
              <a:buChar char="ü"/>
            </a:pPr>
            <a:r>
              <a:rPr lang="en-IN" sz="2600" b="0" i="0" dirty="0" smtClean="0">
                <a:solidFill>
                  <a:srgbClr val="000000"/>
                </a:solidFill>
                <a:effectLst/>
                <a:latin typeface="Arial"/>
              </a:rPr>
              <a:t>. Communicate reactions as appropriate.</a:t>
            </a:r>
            <a:endParaRPr lang="en-IN" sz="2600" dirty="0"/>
          </a:p>
        </p:txBody>
      </p:sp>
    </p:spTree>
    <p:extLst>
      <p:ext uri="{BB962C8B-B14F-4D97-AF65-F5344CB8AC3E}">
        <p14:creationId xmlns:p14="http://schemas.microsoft.com/office/powerpoint/2010/main" val="664295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a:t>
            </a:r>
            <a:endParaRPr lang="en-IN" b="1" dirty="0"/>
          </a:p>
        </p:txBody>
      </p:sp>
      <p:sp>
        <p:nvSpPr>
          <p:cNvPr id="3" name="Content Placeholder 2"/>
          <p:cNvSpPr>
            <a:spLocks noGrp="1"/>
          </p:cNvSpPr>
          <p:nvPr>
            <p:ph idx="1"/>
          </p:nvPr>
        </p:nvSpPr>
        <p:spPr/>
        <p:txBody>
          <a:bodyPr/>
          <a:lstStyle/>
          <a:p>
            <a:pPr>
              <a:buFont typeface="Arial"/>
              <a:buChar char="•"/>
            </a:pPr>
            <a:r>
              <a:rPr lang="en-IN" b="0" i="0" dirty="0" smtClean="0">
                <a:solidFill>
                  <a:srgbClr val="000000"/>
                </a:solidFill>
                <a:effectLst/>
                <a:latin typeface="Arial"/>
              </a:rPr>
              <a:t>What knowledge was learned</a:t>
            </a:r>
          </a:p>
          <a:p>
            <a:pPr>
              <a:buFont typeface="Arial"/>
              <a:buChar char="•"/>
            </a:pPr>
            <a:r>
              <a:rPr lang="en-IN" b="0" i="0" dirty="0" smtClean="0">
                <a:solidFill>
                  <a:srgbClr val="000000"/>
                </a:solidFill>
                <a:effectLst/>
                <a:latin typeface="Arial"/>
              </a:rPr>
              <a:t>What skills were developed or improved</a:t>
            </a:r>
          </a:p>
          <a:p>
            <a:pPr>
              <a:buFont typeface="Arial"/>
              <a:buChar char="•"/>
            </a:pPr>
            <a:r>
              <a:rPr lang="en-IN" b="0" i="0" dirty="0" smtClean="0">
                <a:solidFill>
                  <a:srgbClr val="000000"/>
                </a:solidFill>
                <a:effectLst/>
                <a:latin typeface="Arial"/>
              </a:rPr>
              <a:t>What attitudes were changed</a:t>
            </a:r>
            <a:endParaRPr lang="en-IN" b="0" i="0" dirty="0">
              <a:solidFill>
                <a:srgbClr val="000000"/>
              </a:solidFill>
              <a:effectLst/>
              <a:latin typeface="Arial"/>
            </a:endParaRPr>
          </a:p>
        </p:txBody>
      </p:sp>
    </p:spTree>
    <p:extLst>
      <p:ext uri="{BB962C8B-B14F-4D97-AF65-F5344CB8AC3E}">
        <p14:creationId xmlns:p14="http://schemas.microsoft.com/office/powerpoint/2010/main" val="260051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Guideline  for Learning</a:t>
            </a:r>
            <a:endParaRPr lang="en-IN" b="1" dirty="0"/>
          </a:p>
        </p:txBody>
      </p:sp>
      <p:sp>
        <p:nvSpPr>
          <p:cNvPr id="3" name="Content Placeholder 2"/>
          <p:cNvSpPr>
            <a:spLocks noGrp="1"/>
          </p:cNvSpPr>
          <p:nvPr>
            <p:ph idx="1"/>
          </p:nvPr>
        </p:nvSpPr>
        <p:spPr/>
        <p:txBody>
          <a:bodyPr>
            <a:normAutofit lnSpcReduction="10000"/>
          </a:bodyPr>
          <a:lstStyle/>
          <a:p>
            <a:pPr marL="0" indent="0">
              <a:buNone/>
            </a:pPr>
            <a:r>
              <a:rPr lang="en-IN" sz="2400" b="0" i="0" dirty="0" smtClean="0">
                <a:solidFill>
                  <a:srgbClr val="000000"/>
                </a:solidFill>
                <a:effectLst/>
                <a:latin typeface="Arial"/>
              </a:rPr>
              <a:t>1. Use a control group if it is practical</a:t>
            </a:r>
          </a:p>
          <a:p>
            <a:pPr marL="0" indent="0">
              <a:buNone/>
            </a:pPr>
            <a:r>
              <a:rPr lang="en-IN" sz="2400" dirty="0" smtClean="0"/>
              <a:t/>
            </a:r>
            <a:br>
              <a:rPr lang="en-IN" sz="2400" dirty="0" smtClean="0"/>
            </a:br>
            <a:r>
              <a:rPr lang="en-IN" sz="2400" b="0" i="0" dirty="0" smtClean="0">
                <a:solidFill>
                  <a:srgbClr val="000000"/>
                </a:solidFill>
                <a:effectLst/>
                <a:latin typeface="Arial"/>
              </a:rPr>
              <a:t>2. Evaluate knowledge, skills, and/or attitudes both before and after the program. </a:t>
            </a:r>
          </a:p>
          <a:p>
            <a:pPr marL="0" indent="0">
              <a:buNone/>
            </a:pPr>
            <a:endParaRPr lang="en-IN" sz="2400" b="0" i="0" dirty="0" smtClean="0">
              <a:solidFill>
                <a:srgbClr val="000000"/>
              </a:solidFill>
              <a:effectLst/>
              <a:latin typeface="Arial"/>
            </a:endParaRPr>
          </a:p>
          <a:p>
            <a:pPr marL="0" indent="0">
              <a:buNone/>
            </a:pPr>
            <a:r>
              <a:rPr lang="en-IN" sz="2400" dirty="0" smtClean="0">
                <a:solidFill>
                  <a:srgbClr val="000000"/>
                </a:solidFill>
                <a:latin typeface="Arial"/>
              </a:rPr>
              <a:t>3.</a:t>
            </a:r>
            <a:r>
              <a:rPr lang="en-IN" sz="2400" b="0" i="0" dirty="0" smtClean="0">
                <a:solidFill>
                  <a:srgbClr val="000000"/>
                </a:solidFill>
                <a:effectLst/>
                <a:latin typeface="Arial"/>
              </a:rPr>
              <a:t>Use a paper and pencil test to measure knowledge and attitudes and use a performance test to measure skills.</a:t>
            </a:r>
          </a:p>
          <a:p>
            <a:pPr marL="0" indent="0">
              <a:buNone/>
            </a:pPr>
            <a:r>
              <a:rPr lang="en-IN" sz="2400" b="0" i="0" dirty="0" smtClean="0">
                <a:solidFill>
                  <a:srgbClr val="000000"/>
                </a:solidFill>
                <a:effectLst/>
                <a:latin typeface="Arial"/>
              </a:rPr>
              <a:t> </a:t>
            </a:r>
            <a:r>
              <a:rPr lang="en-IN" sz="2400" dirty="0" smtClean="0"/>
              <a:t/>
            </a:r>
            <a:br>
              <a:rPr lang="en-IN" sz="2400" dirty="0" smtClean="0"/>
            </a:br>
            <a:r>
              <a:rPr lang="en-IN" sz="2400" dirty="0">
                <a:solidFill>
                  <a:srgbClr val="000000"/>
                </a:solidFill>
                <a:latin typeface="Arial"/>
              </a:rPr>
              <a:t>4</a:t>
            </a:r>
            <a:r>
              <a:rPr lang="en-IN" sz="2400" b="0" i="0" dirty="0" smtClean="0">
                <a:solidFill>
                  <a:srgbClr val="000000"/>
                </a:solidFill>
                <a:effectLst/>
                <a:latin typeface="Arial"/>
              </a:rPr>
              <a:t>. Get a maximum response</a:t>
            </a:r>
          </a:p>
          <a:p>
            <a:pPr marL="0" indent="0">
              <a:buNone/>
            </a:pPr>
            <a:r>
              <a:rPr lang="en-IN" sz="2400" dirty="0" smtClean="0"/>
              <a:t/>
            </a:r>
            <a:br>
              <a:rPr lang="en-IN" sz="2400" dirty="0" smtClean="0"/>
            </a:br>
            <a:r>
              <a:rPr lang="en-IN" sz="2400" dirty="0">
                <a:solidFill>
                  <a:srgbClr val="000000"/>
                </a:solidFill>
                <a:latin typeface="Arial"/>
              </a:rPr>
              <a:t>5</a:t>
            </a:r>
            <a:r>
              <a:rPr lang="en-IN" sz="2400" b="0" i="0" dirty="0" smtClean="0">
                <a:solidFill>
                  <a:srgbClr val="000000"/>
                </a:solidFill>
                <a:effectLst/>
                <a:latin typeface="Arial"/>
              </a:rPr>
              <a:t>. Use the results of the evaluation to take appropriate action.</a:t>
            </a:r>
            <a:endParaRPr lang="en-IN" sz="2400" dirty="0"/>
          </a:p>
        </p:txBody>
      </p:sp>
    </p:spTree>
    <p:extLst>
      <p:ext uri="{BB962C8B-B14F-4D97-AF65-F5344CB8AC3E}">
        <p14:creationId xmlns:p14="http://schemas.microsoft.com/office/powerpoint/2010/main" val="1934539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Behaviour</a:t>
            </a:r>
            <a:endParaRPr lang="en-IN" b="1" dirty="0"/>
          </a:p>
        </p:txBody>
      </p:sp>
      <p:sp>
        <p:nvSpPr>
          <p:cNvPr id="3" name="Content Placeholder 2"/>
          <p:cNvSpPr>
            <a:spLocks noGrp="1"/>
          </p:cNvSpPr>
          <p:nvPr>
            <p:ph idx="1"/>
          </p:nvPr>
        </p:nvSpPr>
        <p:spPr/>
        <p:txBody>
          <a:bodyPr/>
          <a:lstStyle/>
          <a:p>
            <a:pPr marL="0" indent="0">
              <a:buNone/>
            </a:pPr>
            <a:r>
              <a:rPr lang="en-IN" sz="2800" b="0" i="0" dirty="0" smtClean="0">
                <a:solidFill>
                  <a:srgbClr val="000000"/>
                </a:solidFill>
                <a:effectLst/>
              </a:rPr>
              <a:t>The person must </a:t>
            </a:r>
          </a:p>
          <a:p>
            <a:pPr>
              <a:buFont typeface="Wingdings" pitchFamily="2" charset="2"/>
              <a:buChar char="ü"/>
            </a:pPr>
            <a:r>
              <a:rPr lang="en-IN" sz="2800" dirty="0" smtClean="0">
                <a:solidFill>
                  <a:srgbClr val="000000"/>
                </a:solidFill>
              </a:rPr>
              <a:t> have </a:t>
            </a:r>
            <a:r>
              <a:rPr lang="en-IN" sz="2800" b="0" i="0" dirty="0" smtClean="0">
                <a:solidFill>
                  <a:srgbClr val="000000"/>
                </a:solidFill>
                <a:effectLst/>
              </a:rPr>
              <a:t>a desire to change</a:t>
            </a:r>
          </a:p>
          <a:p>
            <a:pPr>
              <a:buFont typeface="Wingdings" pitchFamily="2" charset="2"/>
              <a:buChar char="ü"/>
            </a:pPr>
            <a:r>
              <a:rPr lang="en-IN" sz="2800" b="0" i="0" dirty="0" smtClean="0">
                <a:solidFill>
                  <a:srgbClr val="000000"/>
                </a:solidFill>
                <a:effectLst/>
              </a:rPr>
              <a:t> know what to do and how to do it</a:t>
            </a:r>
          </a:p>
          <a:p>
            <a:pPr>
              <a:buFont typeface="Wingdings" pitchFamily="2" charset="2"/>
              <a:buChar char="ü"/>
            </a:pPr>
            <a:r>
              <a:rPr lang="en-IN" sz="2800" b="0" i="0" dirty="0" smtClean="0">
                <a:solidFill>
                  <a:srgbClr val="000000"/>
                </a:solidFill>
                <a:effectLst/>
              </a:rPr>
              <a:t> work in the right climate</a:t>
            </a:r>
          </a:p>
          <a:p>
            <a:pPr>
              <a:buFont typeface="Wingdings" pitchFamily="2" charset="2"/>
              <a:buChar char="ü"/>
            </a:pPr>
            <a:r>
              <a:rPr lang="en-IN" sz="2800" b="0" i="0" dirty="0" smtClean="0">
                <a:solidFill>
                  <a:srgbClr val="000000"/>
                </a:solidFill>
                <a:effectLst/>
              </a:rPr>
              <a:t> be rewarded for changing</a:t>
            </a:r>
          </a:p>
          <a:p>
            <a:endParaRPr lang="en-IN" dirty="0"/>
          </a:p>
        </p:txBody>
      </p:sp>
    </p:spTree>
    <p:extLst>
      <p:ext uri="{BB962C8B-B14F-4D97-AF65-F5344CB8AC3E}">
        <p14:creationId xmlns:p14="http://schemas.microsoft.com/office/powerpoint/2010/main" val="2936138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a:t>
            </a:r>
            <a:r>
              <a:rPr lang="en-US" b="1" dirty="0" smtClean="0"/>
              <a:t>uidelines</a:t>
            </a:r>
            <a:endParaRPr lang="en-IN" b="1" dirty="0"/>
          </a:p>
        </p:txBody>
      </p:sp>
      <p:sp>
        <p:nvSpPr>
          <p:cNvPr id="3" name="Content Placeholder 2"/>
          <p:cNvSpPr>
            <a:spLocks noGrp="1"/>
          </p:cNvSpPr>
          <p:nvPr>
            <p:ph idx="1"/>
          </p:nvPr>
        </p:nvSpPr>
        <p:spPr/>
        <p:txBody>
          <a:bodyPr>
            <a:normAutofit/>
          </a:bodyPr>
          <a:lstStyle/>
          <a:p>
            <a:r>
              <a:rPr lang="en-IN" sz="2400" b="0" i="0" dirty="0" smtClean="0">
                <a:solidFill>
                  <a:srgbClr val="000000"/>
                </a:solidFill>
                <a:effectLst/>
              </a:rPr>
              <a:t>1.Use a control group if that is practical </a:t>
            </a:r>
            <a:r>
              <a:rPr lang="en-IN" sz="2400" dirty="0" smtClean="0"/>
              <a:t/>
            </a:r>
            <a:br>
              <a:rPr lang="en-IN" sz="2400" dirty="0" smtClean="0"/>
            </a:br>
            <a:r>
              <a:rPr lang="en-IN" sz="2400" b="0" i="0" dirty="0" smtClean="0">
                <a:solidFill>
                  <a:srgbClr val="000000"/>
                </a:solidFill>
                <a:effectLst/>
              </a:rPr>
              <a:t>2. Allow time for a change in behaviour to take place</a:t>
            </a:r>
            <a:r>
              <a:rPr lang="en-IN" sz="2400" dirty="0" smtClean="0"/>
              <a:t/>
            </a:r>
            <a:br>
              <a:rPr lang="en-IN" sz="2400" dirty="0" smtClean="0"/>
            </a:br>
            <a:r>
              <a:rPr lang="en-IN" sz="2400" b="0" i="0" dirty="0" smtClean="0">
                <a:solidFill>
                  <a:srgbClr val="000000"/>
                </a:solidFill>
                <a:effectLst/>
              </a:rPr>
              <a:t>3. Evaluate both before and after the program if that is practical </a:t>
            </a:r>
            <a:r>
              <a:rPr lang="en-IN" sz="2400" dirty="0" smtClean="0"/>
              <a:t/>
            </a:r>
            <a:br>
              <a:rPr lang="en-IN" sz="2400" dirty="0" smtClean="0"/>
            </a:br>
            <a:r>
              <a:rPr lang="en-IN" sz="2400" b="0" i="0" dirty="0" smtClean="0">
                <a:solidFill>
                  <a:srgbClr val="000000"/>
                </a:solidFill>
                <a:effectLst/>
              </a:rPr>
              <a:t>4. Survey and/or interview one or more of the following: trainees, their immediate supervisors, their subordinates and others who often observe their behaviour.</a:t>
            </a:r>
            <a:r>
              <a:rPr lang="en-IN" sz="2400" dirty="0" smtClean="0"/>
              <a:t/>
            </a:r>
            <a:br>
              <a:rPr lang="en-IN" sz="2400" dirty="0" smtClean="0"/>
            </a:br>
            <a:r>
              <a:rPr lang="en-IN" sz="2400" b="0" i="0" dirty="0" smtClean="0">
                <a:solidFill>
                  <a:srgbClr val="000000"/>
                </a:solidFill>
                <a:effectLst/>
              </a:rPr>
              <a:t>5. Repeat the evaluation at appropriate times</a:t>
            </a:r>
            <a:r>
              <a:rPr lang="en-IN" sz="2400" dirty="0" smtClean="0"/>
              <a:t/>
            </a:r>
            <a:br>
              <a:rPr lang="en-IN" sz="2400" dirty="0" smtClean="0"/>
            </a:br>
            <a:r>
              <a:rPr lang="en-IN" sz="2400" dirty="0">
                <a:solidFill>
                  <a:srgbClr val="000000"/>
                </a:solidFill>
              </a:rPr>
              <a:t>6</a:t>
            </a:r>
            <a:r>
              <a:rPr lang="en-IN" sz="2400" b="0" i="0" dirty="0" smtClean="0">
                <a:solidFill>
                  <a:srgbClr val="000000"/>
                </a:solidFill>
                <a:effectLst/>
              </a:rPr>
              <a:t>. Consider cost versus benefits</a:t>
            </a:r>
            <a:endParaRPr lang="en-IN" sz="2400" dirty="0"/>
          </a:p>
        </p:txBody>
      </p:sp>
    </p:spTree>
    <p:extLst>
      <p:ext uri="{BB962C8B-B14F-4D97-AF65-F5344CB8AC3E}">
        <p14:creationId xmlns:p14="http://schemas.microsoft.com/office/powerpoint/2010/main" val="2685887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Results</a:t>
            </a:r>
            <a:endParaRPr lang="en-IN" b="1" dirty="0"/>
          </a:p>
        </p:txBody>
      </p:sp>
      <p:sp>
        <p:nvSpPr>
          <p:cNvPr id="3" name="Content Placeholder 2"/>
          <p:cNvSpPr>
            <a:spLocks noGrp="1"/>
          </p:cNvSpPr>
          <p:nvPr>
            <p:ph idx="1"/>
          </p:nvPr>
        </p:nvSpPr>
        <p:spPr/>
        <p:txBody>
          <a:bodyPr/>
          <a:lstStyle/>
          <a:p>
            <a:r>
              <a:rPr lang="en-IN" b="0" i="0" dirty="0" smtClean="0">
                <a:solidFill>
                  <a:srgbClr val="000000"/>
                </a:solidFill>
                <a:effectLst/>
                <a:latin typeface="Arial"/>
              </a:rPr>
              <a:t>1</a:t>
            </a:r>
            <a:r>
              <a:rPr lang="en-IN" sz="2800" b="0" i="0" dirty="0" smtClean="0">
                <a:solidFill>
                  <a:srgbClr val="000000"/>
                </a:solidFill>
                <a:effectLst/>
              </a:rPr>
              <a:t>. Use a control group if it is practical </a:t>
            </a:r>
            <a:r>
              <a:rPr lang="en-IN" sz="2800" dirty="0" smtClean="0"/>
              <a:t/>
            </a:r>
            <a:br>
              <a:rPr lang="en-IN" sz="2800" dirty="0" smtClean="0"/>
            </a:br>
            <a:r>
              <a:rPr lang="en-IN" sz="2800" b="0" i="0" dirty="0" smtClean="0">
                <a:solidFill>
                  <a:srgbClr val="000000"/>
                </a:solidFill>
                <a:effectLst/>
              </a:rPr>
              <a:t>2. Allow time for results to be achieved </a:t>
            </a:r>
            <a:r>
              <a:rPr lang="en-IN" sz="2800" dirty="0" smtClean="0"/>
              <a:t/>
            </a:r>
            <a:br>
              <a:rPr lang="en-IN" sz="2800" dirty="0" smtClean="0"/>
            </a:br>
            <a:r>
              <a:rPr lang="en-IN" sz="2800" b="0" i="0" dirty="0" smtClean="0">
                <a:solidFill>
                  <a:srgbClr val="000000"/>
                </a:solidFill>
                <a:effectLst/>
              </a:rPr>
              <a:t>3. Measure both before and after the program if it is practical </a:t>
            </a:r>
            <a:r>
              <a:rPr lang="en-IN" sz="2800" dirty="0" smtClean="0"/>
              <a:t/>
            </a:r>
            <a:br>
              <a:rPr lang="en-IN" sz="2800" dirty="0" smtClean="0"/>
            </a:br>
            <a:r>
              <a:rPr lang="en-IN" sz="2800" b="0" i="0" dirty="0" smtClean="0">
                <a:solidFill>
                  <a:srgbClr val="000000"/>
                </a:solidFill>
                <a:effectLst/>
              </a:rPr>
              <a:t>4. Repeat the measurement at appropriate times </a:t>
            </a:r>
            <a:r>
              <a:rPr lang="en-IN" sz="2800" dirty="0" smtClean="0"/>
              <a:t/>
            </a:r>
            <a:br>
              <a:rPr lang="en-IN" sz="2800" dirty="0" smtClean="0"/>
            </a:br>
            <a:r>
              <a:rPr lang="en-IN" sz="2800" b="0" i="0" dirty="0" smtClean="0">
                <a:solidFill>
                  <a:srgbClr val="000000"/>
                </a:solidFill>
                <a:effectLst/>
              </a:rPr>
              <a:t>5. Consider cost versus benefit </a:t>
            </a:r>
            <a:r>
              <a:rPr lang="en-IN" sz="2800" dirty="0" smtClean="0"/>
              <a:t/>
            </a:r>
            <a:br>
              <a:rPr lang="en-IN" sz="2800" dirty="0" smtClean="0"/>
            </a:br>
            <a:r>
              <a:rPr lang="en-IN" sz="2800" b="0" i="0" dirty="0" smtClean="0">
                <a:solidFill>
                  <a:srgbClr val="000000"/>
                </a:solidFill>
                <a:effectLst/>
              </a:rPr>
              <a:t>6. Be satisfied with evidence if proof is not possible</a:t>
            </a:r>
            <a:endParaRPr lang="en-IN" sz="2800" dirty="0"/>
          </a:p>
        </p:txBody>
      </p:sp>
    </p:spTree>
    <p:extLst>
      <p:ext uri="{BB962C8B-B14F-4D97-AF65-F5344CB8AC3E}">
        <p14:creationId xmlns:p14="http://schemas.microsoft.com/office/powerpoint/2010/main" val="4972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Family Court</a:t>
            </a:r>
            <a:endParaRPr lang="en-IN" b="1" dirty="0"/>
          </a:p>
        </p:txBody>
      </p:sp>
      <p:sp>
        <p:nvSpPr>
          <p:cNvPr id="3" name="Content Placeholder 2"/>
          <p:cNvSpPr>
            <a:spLocks noGrp="1"/>
          </p:cNvSpPr>
          <p:nvPr>
            <p:ph idx="1"/>
          </p:nvPr>
        </p:nvSpPr>
        <p:spPr/>
        <p:txBody>
          <a:bodyPr>
            <a:normAutofit/>
          </a:bodyPr>
          <a:lstStyle/>
          <a:p>
            <a:pPr marL="0" indent="0">
              <a:buNone/>
            </a:pPr>
            <a:r>
              <a:rPr lang="en-US" sz="2800" b="1" dirty="0" smtClean="0"/>
              <a:t>Reactions= Like/ Dislike</a:t>
            </a:r>
          </a:p>
          <a:p>
            <a:pPr marL="0" indent="0">
              <a:buNone/>
            </a:pPr>
            <a:r>
              <a:rPr lang="en-US" sz="2800" b="1" dirty="0"/>
              <a:t> </a:t>
            </a:r>
            <a:r>
              <a:rPr lang="en-US" sz="2800" b="1" dirty="0" smtClean="0"/>
              <a:t>                    Useful/ Not useful</a:t>
            </a:r>
          </a:p>
          <a:p>
            <a:pPr marL="0" indent="0">
              <a:buNone/>
            </a:pPr>
            <a:endParaRPr lang="en-US" sz="2800" b="1" dirty="0"/>
          </a:p>
        </p:txBody>
      </p:sp>
    </p:spTree>
    <p:extLst>
      <p:ext uri="{BB962C8B-B14F-4D97-AF65-F5344CB8AC3E}">
        <p14:creationId xmlns:p14="http://schemas.microsoft.com/office/powerpoint/2010/main" val="41950066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spcBef>
                <a:spcPct val="20000"/>
              </a:spcBef>
            </a:pPr>
            <a:r>
              <a:rPr lang="en-US" sz="4000" b="1" dirty="0">
                <a:solidFill>
                  <a:prstClr val="black"/>
                </a:solidFill>
                <a:ea typeface="+mn-ea"/>
                <a:cs typeface="+mn-cs"/>
              </a:rPr>
              <a:t>Learning</a:t>
            </a:r>
          </a:p>
        </p:txBody>
      </p:sp>
      <p:sp>
        <p:nvSpPr>
          <p:cNvPr id="3" name="Content Placeholder 2"/>
          <p:cNvSpPr>
            <a:spLocks noGrp="1"/>
          </p:cNvSpPr>
          <p:nvPr>
            <p:ph idx="1"/>
          </p:nvPr>
        </p:nvSpPr>
        <p:spPr/>
        <p:txBody>
          <a:bodyPr>
            <a:normAutofit/>
          </a:bodyPr>
          <a:lstStyle/>
          <a:p>
            <a:pPr lvl="0"/>
            <a:r>
              <a:rPr lang="en-US" sz="2800" b="1" dirty="0">
                <a:solidFill>
                  <a:prstClr val="black"/>
                </a:solidFill>
              </a:rPr>
              <a:t>Understanding causes of marital </a:t>
            </a:r>
            <a:r>
              <a:rPr lang="en-US" sz="2800" b="1" dirty="0" smtClean="0">
                <a:solidFill>
                  <a:prstClr val="black"/>
                </a:solidFill>
              </a:rPr>
              <a:t>problems</a:t>
            </a:r>
          </a:p>
          <a:p>
            <a:pPr lvl="0"/>
            <a:r>
              <a:rPr lang="en-US" sz="2800" b="1" dirty="0" smtClean="0">
                <a:solidFill>
                  <a:prstClr val="black"/>
                </a:solidFill>
              </a:rPr>
              <a:t>Mental illness and marital distress</a:t>
            </a:r>
          </a:p>
          <a:p>
            <a:pPr lvl="0"/>
            <a:r>
              <a:rPr lang="en-US" sz="2800" b="1" dirty="0" smtClean="0">
                <a:solidFill>
                  <a:prstClr val="black"/>
                </a:solidFill>
              </a:rPr>
              <a:t>Communication style</a:t>
            </a:r>
          </a:p>
          <a:p>
            <a:pPr lvl="0"/>
            <a:r>
              <a:rPr lang="en-US" sz="2800" b="1" dirty="0" err="1" smtClean="0">
                <a:solidFill>
                  <a:prstClr val="black"/>
                </a:solidFill>
              </a:rPr>
              <a:t>Counselling</a:t>
            </a:r>
            <a:r>
              <a:rPr lang="en-US" sz="2800" b="1" dirty="0" smtClean="0">
                <a:solidFill>
                  <a:prstClr val="black"/>
                </a:solidFill>
              </a:rPr>
              <a:t> skills in Mediation</a:t>
            </a:r>
          </a:p>
          <a:p>
            <a:pPr lvl="0"/>
            <a:r>
              <a:rPr lang="en-US" sz="2800" b="1" dirty="0" smtClean="0">
                <a:solidFill>
                  <a:prstClr val="black"/>
                </a:solidFill>
              </a:rPr>
              <a:t>Ability to handle conflict/aggression</a:t>
            </a:r>
          </a:p>
          <a:p>
            <a:pPr lvl="0"/>
            <a:r>
              <a:rPr lang="en-US" sz="2800" b="1" dirty="0" smtClean="0">
                <a:solidFill>
                  <a:prstClr val="black"/>
                </a:solidFill>
              </a:rPr>
              <a:t>Ability to resolve conflict</a:t>
            </a:r>
          </a:p>
          <a:p>
            <a:pPr lvl="0"/>
            <a:r>
              <a:rPr lang="en-US" sz="2800" b="1" dirty="0" smtClean="0">
                <a:solidFill>
                  <a:prstClr val="black"/>
                </a:solidFill>
              </a:rPr>
              <a:t>Methods of couple therapy</a:t>
            </a:r>
          </a:p>
          <a:p>
            <a:pPr lvl="0"/>
            <a:r>
              <a:rPr lang="en-US" sz="2800" b="1" dirty="0" smtClean="0">
                <a:solidFill>
                  <a:prstClr val="black"/>
                </a:solidFill>
              </a:rPr>
              <a:t>Dealing with child custody problems </a:t>
            </a:r>
            <a:endParaRPr lang="en-IN" sz="2800" b="1" dirty="0">
              <a:solidFill>
                <a:prstClr val="black"/>
              </a:solidFill>
            </a:endParaRPr>
          </a:p>
        </p:txBody>
      </p:sp>
    </p:spTree>
    <p:extLst>
      <p:ext uri="{BB962C8B-B14F-4D97-AF65-F5344CB8AC3E}">
        <p14:creationId xmlns:p14="http://schemas.microsoft.com/office/powerpoint/2010/main" val="2419049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err="1" smtClean="0"/>
              <a:t>Behaviour</a:t>
            </a:r>
            <a:endParaRPr lang="en-IN" sz="4000" b="1" dirty="0"/>
          </a:p>
        </p:txBody>
      </p:sp>
      <p:sp>
        <p:nvSpPr>
          <p:cNvPr id="3" name="Content Placeholder 2"/>
          <p:cNvSpPr>
            <a:spLocks noGrp="1"/>
          </p:cNvSpPr>
          <p:nvPr>
            <p:ph idx="1"/>
          </p:nvPr>
        </p:nvSpPr>
        <p:spPr/>
        <p:txBody>
          <a:bodyPr>
            <a:normAutofit/>
          </a:bodyPr>
          <a:lstStyle/>
          <a:p>
            <a:pPr lvl="0"/>
            <a:r>
              <a:rPr lang="en-US" sz="2800" b="1" dirty="0" smtClean="0"/>
              <a:t>Change</a:t>
            </a:r>
            <a:r>
              <a:rPr lang="en-US" sz="2800" b="1" dirty="0" smtClean="0">
                <a:solidFill>
                  <a:prstClr val="black"/>
                </a:solidFill>
              </a:rPr>
              <a:t> </a:t>
            </a:r>
            <a:r>
              <a:rPr lang="en-US" sz="2800" b="1" dirty="0">
                <a:solidFill>
                  <a:prstClr val="black"/>
                </a:solidFill>
              </a:rPr>
              <a:t>in attitude </a:t>
            </a:r>
          </a:p>
          <a:p>
            <a:pPr lvl="0"/>
            <a:r>
              <a:rPr lang="en-US" sz="2800" b="1" dirty="0">
                <a:solidFill>
                  <a:prstClr val="black"/>
                </a:solidFill>
              </a:rPr>
              <a:t>Improvement in skill</a:t>
            </a:r>
          </a:p>
          <a:p>
            <a:endParaRPr lang="en-IN" sz="2800" b="1" dirty="0"/>
          </a:p>
        </p:txBody>
      </p:sp>
    </p:spTree>
    <p:extLst>
      <p:ext uri="{BB962C8B-B14F-4D97-AF65-F5344CB8AC3E}">
        <p14:creationId xmlns:p14="http://schemas.microsoft.com/office/powerpoint/2010/main" val="37503231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t>Results</a:t>
            </a:r>
            <a:endParaRPr lang="en-IN" sz="4400" b="1" dirty="0"/>
          </a:p>
        </p:txBody>
      </p:sp>
      <p:sp>
        <p:nvSpPr>
          <p:cNvPr id="3" name="Content Placeholder 2"/>
          <p:cNvSpPr>
            <a:spLocks noGrp="1"/>
          </p:cNvSpPr>
          <p:nvPr>
            <p:ph idx="1"/>
          </p:nvPr>
        </p:nvSpPr>
        <p:spPr/>
        <p:txBody>
          <a:bodyPr>
            <a:normAutofit/>
          </a:bodyPr>
          <a:lstStyle/>
          <a:p>
            <a:pPr lvl="0"/>
            <a:r>
              <a:rPr lang="en-US" sz="2800" b="1" dirty="0" smtClean="0">
                <a:solidFill>
                  <a:prstClr val="black"/>
                </a:solidFill>
              </a:rPr>
              <a:t>Delivery of Judgment</a:t>
            </a:r>
            <a:endParaRPr lang="en-US" sz="2800" b="1" dirty="0">
              <a:solidFill>
                <a:prstClr val="black"/>
              </a:solidFill>
            </a:endParaRPr>
          </a:p>
          <a:p>
            <a:pPr lvl="0"/>
            <a:r>
              <a:rPr lang="en-US" sz="2800" b="1" dirty="0" smtClean="0">
                <a:solidFill>
                  <a:prstClr val="black"/>
                </a:solidFill>
              </a:rPr>
              <a:t>Mediation </a:t>
            </a:r>
            <a:r>
              <a:rPr lang="en-US" sz="2800" b="1" dirty="0" err="1" smtClean="0">
                <a:solidFill>
                  <a:prstClr val="black"/>
                </a:solidFill>
              </a:rPr>
              <a:t>counselling</a:t>
            </a:r>
            <a:endParaRPr lang="en-IN" sz="2800" b="1" dirty="0">
              <a:solidFill>
                <a:prstClr val="black"/>
              </a:solidFill>
            </a:endParaRPr>
          </a:p>
          <a:p>
            <a:pPr lvl="0"/>
            <a:r>
              <a:rPr lang="en-US" sz="2800" b="1" dirty="0">
                <a:solidFill>
                  <a:prstClr val="black"/>
                </a:solidFill>
              </a:rPr>
              <a:t>Increase in success in Mediation</a:t>
            </a:r>
          </a:p>
          <a:p>
            <a:endParaRPr lang="en-IN" sz="2800" b="1" dirty="0"/>
          </a:p>
        </p:txBody>
      </p:sp>
    </p:spTree>
    <p:extLst>
      <p:ext uri="{BB962C8B-B14F-4D97-AF65-F5344CB8AC3E}">
        <p14:creationId xmlns:p14="http://schemas.microsoft.com/office/powerpoint/2010/main" val="3106111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Aim Of Evaluation</a:t>
            </a:r>
            <a:endParaRPr lang="en-IN" b="1" dirty="0"/>
          </a:p>
        </p:txBody>
      </p:sp>
      <p:sp>
        <p:nvSpPr>
          <p:cNvPr id="3" name="Content Placeholder 2"/>
          <p:cNvSpPr>
            <a:spLocks noGrp="1"/>
          </p:cNvSpPr>
          <p:nvPr>
            <p:ph idx="1"/>
          </p:nvPr>
        </p:nvSpPr>
        <p:spPr/>
        <p:txBody>
          <a:bodyPr/>
          <a:lstStyle/>
          <a:p>
            <a:pPr>
              <a:buFont typeface="Arial"/>
              <a:buChar char="•"/>
            </a:pPr>
            <a:r>
              <a:rPr lang="en-IN" dirty="0" smtClean="0">
                <a:solidFill>
                  <a:srgbClr val="333333"/>
                </a:solidFill>
                <a:latin typeface="open-sans"/>
              </a:rPr>
              <a:t>A</a:t>
            </a:r>
            <a:r>
              <a:rPr lang="en-IN" b="0" i="0" dirty="0" smtClean="0">
                <a:solidFill>
                  <a:srgbClr val="333333"/>
                </a:solidFill>
                <a:effectLst/>
                <a:latin typeface="open-sans"/>
              </a:rPr>
              <a:t>ssessment</a:t>
            </a:r>
            <a:r>
              <a:rPr lang="en-IN" dirty="0">
                <a:solidFill>
                  <a:srgbClr val="333333"/>
                </a:solidFill>
                <a:latin typeface="open-sans"/>
              </a:rPr>
              <a:t> </a:t>
            </a:r>
            <a:r>
              <a:rPr lang="en-IN" dirty="0" smtClean="0">
                <a:solidFill>
                  <a:srgbClr val="333333"/>
                </a:solidFill>
                <a:latin typeface="open-sans"/>
              </a:rPr>
              <a:t>of</a:t>
            </a:r>
            <a:r>
              <a:rPr lang="en-IN" b="0" i="0" dirty="0" smtClean="0">
                <a:solidFill>
                  <a:srgbClr val="333333"/>
                </a:solidFill>
                <a:effectLst/>
                <a:latin typeface="open-sans"/>
              </a:rPr>
              <a:t> training</a:t>
            </a:r>
          </a:p>
          <a:p>
            <a:pPr>
              <a:buFont typeface="Arial"/>
              <a:buChar char="•"/>
            </a:pPr>
            <a:r>
              <a:rPr lang="en-IN" dirty="0" smtClean="0">
                <a:solidFill>
                  <a:srgbClr val="333333"/>
                </a:solidFill>
                <a:latin typeface="open-sans"/>
              </a:rPr>
              <a:t>Capacity </a:t>
            </a:r>
            <a:r>
              <a:rPr lang="en-IN" dirty="0">
                <a:solidFill>
                  <a:srgbClr val="333333"/>
                </a:solidFill>
                <a:latin typeface="open-sans"/>
              </a:rPr>
              <a:t>building</a:t>
            </a:r>
            <a:endParaRPr lang="en-IN" b="0" i="0" dirty="0" smtClean="0">
              <a:solidFill>
                <a:srgbClr val="333333"/>
              </a:solidFill>
              <a:effectLst/>
              <a:latin typeface="open-sans"/>
            </a:endParaRPr>
          </a:p>
          <a:p>
            <a:pPr>
              <a:buFont typeface="Arial"/>
              <a:buChar char="•"/>
            </a:pPr>
            <a:r>
              <a:rPr lang="en-IN" b="0" i="0" dirty="0" smtClean="0">
                <a:solidFill>
                  <a:srgbClr val="333333"/>
                </a:solidFill>
                <a:effectLst/>
                <a:latin typeface="open-sans"/>
              </a:rPr>
              <a:t>Policy analysis</a:t>
            </a:r>
          </a:p>
          <a:p>
            <a:pPr>
              <a:buFont typeface="Arial"/>
              <a:buChar char="•"/>
            </a:pPr>
            <a:r>
              <a:rPr lang="en-IN" b="0" i="0" dirty="0" smtClean="0">
                <a:solidFill>
                  <a:srgbClr val="333333"/>
                </a:solidFill>
                <a:effectLst/>
                <a:latin typeface="open-sans"/>
              </a:rPr>
              <a:t>Strategy development and action plans</a:t>
            </a:r>
          </a:p>
          <a:p>
            <a:pPr>
              <a:buFont typeface="Arial"/>
              <a:buChar char="•"/>
            </a:pPr>
            <a:r>
              <a:rPr lang="en-IN" b="0" i="0" dirty="0" smtClean="0">
                <a:solidFill>
                  <a:srgbClr val="333333"/>
                </a:solidFill>
                <a:effectLst/>
                <a:latin typeface="open-sans"/>
              </a:rPr>
              <a:t>Research</a:t>
            </a:r>
            <a:endParaRPr lang="en-IN" b="0" i="0" dirty="0">
              <a:solidFill>
                <a:srgbClr val="333333"/>
              </a:solidFill>
              <a:effectLst/>
              <a:latin typeface="open-sans"/>
            </a:endParaRPr>
          </a:p>
        </p:txBody>
      </p:sp>
    </p:spTree>
    <p:extLst>
      <p:ext uri="{BB962C8B-B14F-4D97-AF65-F5344CB8AC3E}">
        <p14:creationId xmlns:p14="http://schemas.microsoft.com/office/powerpoint/2010/main" val="3006607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err="1" smtClean="0"/>
              <a:t>Questionniare</a:t>
            </a:r>
            <a:endParaRPr lang="en-IN" sz="4000" b="1" dirty="0"/>
          </a:p>
        </p:txBody>
      </p:sp>
      <p:sp>
        <p:nvSpPr>
          <p:cNvPr id="3" name="Content Placeholder 2"/>
          <p:cNvSpPr>
            <a:spLocks noGrp="1"/>
          </p:cNvSpPr>
          <p:nvPr>
            <p:ph idx="1"/>
          </p:nvPr>
        </p:nvSpPr>
        <p:spPr>
          <a:xfrm>
            <a:off x="539552" y="1484784"/>
            <a:ext cx="7620000" cy="4800600"/>
          </a:xfrm>
        </p:spPr>
        <p:txBody>
          <a:bodyPr>
            <a:normAutofit/>
          </a:bodyPr>
          <a:lstStyle/>
          <a:p>
            <a:r>
              <a:rPr lang="en-US" sz="2800" b="1" dirty="0" smtClean="0"/>
              <a:t>Yes/no/ ?</a:t>
            </a:r>
          </a:p>
          <a:p>
            <a:r>
              <a:rPr lang="en-US" sz="2800" b="1" dirty="0" smtClean="0"/>
              <a:t>1-5 Rating scale</a:t>
            </a:r>
          </a:p>
          <a:p>
            <a:r>
              <a:rPr lang="en-US" sz="2800" b="1" dirty="0" smtClean="0"/>
              <a:t>Open ended questions</a:t>
            </a:r>
            <a:endParaRPr lang="en-IN" sz="2800" b="1" dirty="0"/>
          </a:p>
        </p:txBody>
      </p:sp>
    </p:spTree>
    <p:extLst>
      <p:ext uri="{BB962C8B-B14F-4D97-AF65-F5344CB8AC3E}">
        <p14:creationId xmlns:p14="http://schemas.microsoft.com/office/powerpoint/2010/main" val="303812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Juvenile Justice Board</a:t>
            </a:r>
            <a:endParaRPr lang="en-IN" sz="4000" b="1" dirty="0"/>
          </a:p>
        </p:txBody>
      </p:sp>
      <p:sp>
        <p:nvSpPr>
          <p:cNvPr id="3" name="Content Placeholder 2"/>
          <p:cNvSpPr>
            <a:spLocks noGrp="1"/>
          </p:cNvSpPr>
          <p:nvPr>
            <p:ph idx="1"/>
          </p:nvPr>
        </p:nvSpPr>
        <p:spPr/>
        <p:txBody>
          <a:bodyPr>
            <a:normAutofit/>
          </a:bodyPr>
          <a:lstStyle/>
          <a:p>
            <a:r>
              <a:rPr lang="en-US" sz="2800" b="1" dirty="0" smtClean="0"/>
              <a:t>Child development</a:t>
            </a:r>
          </a:p>
          <a:p>
            <a:r>
              <a:rPr lang="en-US" sz="2800" b="1" dirty="0" smtClean="0"/>
              <a:t>Adolescent  period</a:t>
            </a:r>
          </a:p>
          <a:p>
            <a:r>
              <a:rPr lang="en-US" sz="2800" b="1" dirty="0" smtClean="0"/>
              <a:t>Family background and relationships</a:t>
            </a:r>
          </a:p>
          <a:p>
            <a:r>
              <a:rPr lang="en-US" sz="2800" b="1" dirty="0" smtClean="0"/>
              <a:t>Child psychopathology</a:t>
            </a:r>
          </a:p>
          <a:p>
            <a:r>
              <a:rPr lang="en-US" sz="2800" b="1" dirty="0" smtClean="0"/>
              <a:t>Intelligence</a:t>
            </a:r>
          </a:p>
          <a:p>
            <a:r>
              <a:rPr lang="en-US" sz="2800" b="1" dirty="0" smtClean="0"/>
              <a:t>Methods used to modify </a:t>
            </a:r>
            <a:r>
              <a:rPr lang="en-US" sz="2800" b="1" dirty="0" err="1" smtClean="0"/>
              <a:t>behaviour</a:t>
            </a:r>
            <a:endParaRPr lang="en-US" sz="2800" b="1" dirty="0" smtClean="0"/>
          </a:p>
          <a:p>
            <a:r>
              <a:rPr lang="en-US" sz="2800" b="1" dirty="0" smtClean="0"/>
              <a:t>Manipulative </a:t>
            </a:r>
            <a:r>
              <a:rPr lang="en-US" sz="2800" b="1" dirty="0" err="1" smtClean="0"/>
              <a:t>behaviour</a:t>
            </a:r>
            <a:r>
              <a:rPr lang="en-US" sz="2800" b="1" dirty="0" smtClean="0"/>
              <a:t>, effect of peer group</a:t>
            </a:r>
          </a:p>
          <a:p>
            <a:r>
              <a:rPr lang="en-US" sz="2800" b="1" dirty="0" smtClean="0"/>
              <a:t>Drug abuse</a:t>
            </a:r>
            <a:endParaRPr lang="en-IN" sz="2800" b="1" dirty="0"/>
          </a:p>
        </p:txBody>
      </p:sp>
    </p:spTree>
    <p:extLst>
      <p:ext uri="{BB962C8B-B14F-4D97-AF65-F5344CB8AC3E}">
        <p14:creationId xmlns:p14="http://schemas.microsoft.com/office/powerpoint/2010/main" val="4196303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306490"/>
          </a:xfrm>
        </p:spPr>
        <p:txBody>
          <a:bodyPr>
            <a:normAutofit/>
          </a:bodyPr>
          <a:lstStyle/>
          <a:p>
            <a:r>
              <a:rPr lang="en-US" dirty="0" smtClean="0"/>
              <a:t>Implementation</a:t>
            </a:r>
            <a:br>
              <a:rPr lang="en-US" dirty="0" smtClean="0"/>
            </a:br>
            <a:r>
              <a:rPr lang="en-US" dirty="0" smtClean="0"/>
              <a:t> of</a:t>
            </a:r>
            <a:br>
              <a:rPr lang="en-US" dirty="0" smtClean="0"/>
            </a:br>
            <a:r>
              <a:rPr lang="en-US" dirty="0" smtClean="0"/>
              <a:t> Mental Health Act</a:t>
            </a:r>
            <a:endParaRPr lang="en-IN" dirty="0"/>
          </a:p>
        </p:txBody>
      </p:sp>
    </p:spTree>
    <p:extLst>
      <p:ext uri="{BB962C8B-B14F-4D97-AF65-F5344CB8AC3E}">
        <p14:creationId xmlns:p14="http://schemas.microsoft.com/office/powerpoint/2010/main" val="3237933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Mental Health Act</a:t>
            </a:r>
            <a:endParaRPr lang="en-IN" dirty="0"/>
          </a:p>
        </p:txBody>
      </p:sp>
      <p:sp>
        <p:nvSpPr>
          <p:cNvPr id="3" name="Content Placeholder 2"/>
          <p:cNvSpPr>
            <a:spLocks noGrp="1"/>
          </p:cNvSpPr>
          <p:nvPr>
            <p:ph idx="1"/>
          </p:nvPr>
        </p:nvSpPr>
        <p:spPr>
          <a:xfrm>
            <a:off x="-1620688" y="1268760"/>
            <a:ext cx="10585176" cy="5132040"/>
          </a:xfrm>
        </p:spPr>
        <p:txBody>
          <a:bodyPr>
            <a:noAutofit/>
          </a:bodyPr>
          <a:lstStyle/>
          <a:p>
            <a:pPr lvl="6" algn="just">
              <a:buFont typeface="Arial"/>
              <a:buChar char="•"/>
            </a:pPr>
            <a:r>
              <a:rPr lang="en-IN" sz="2400" dirty="0">
                <a:solidFill>
                  <a:srgbClr val="000000"/>
                </a:solidFill>
                <a:latin typeface="Comic Sans MS,Comic Sans,Times New Roman"/>
              </a:rPr>
              <a:t>It is considered </a:t>
            </a:r>
            <a:r>
              <a:rPr lang="en-IN" sz="2400" dirty="0" smtClean="0">
                <a:solidFill>
                  <a:srgbClr val="000000"/>
                </a:solidFill>
                <a:latin typeface="Comic Sans MS,Comic Sans,Times New Roman"/>
              </a:rPr>
              <a:t>  necessary </a:t>
            </a:r>
            <a:r>
              <a:rPr lang="en-IN" sz="2400" dirty="0">
                <a:solidFill>
                  <a:srgbClr val="000000"/>
                </a:solidFill>
                <a:latin typeface="Comic Sans MS,Comic Sans,Times New Roman"/>
              </a:rPr>
              <a:t>- </a:t>
            </a:r>
            <a:endParaRPr lang="en-IN" sz="2400" dirty="0">
              <a:solidFill>
                <a:srgbClr val="000000"/>
              </a:solidFill>
              <a:latin typeface="Times New Roman"/>
            </a:endParaRPr>
          </a:p>
          <a:p>
            <a:pPr lvl="8">
              <a:buFont typeface="Arial"/>
              <a:buChar char="•"/>
            </a:pPr>
            <a:r>
              <a:rPr lang="en-IN" sz="2400" dirty="0">
                <a:solidFill>
                  <a:srgbClr val="000000"/>
                </a:solidFill>
                <a:latin typeface="Comic Sans MS,Comic Sans,Times New Roman"/>
              </a:rPr>
              <a:t>To regulate admission to psychiatric hospitals or psychiatric nursing homes of mentally ill-persons who do not have sufficient understanding to seek treatment on a voluntary basis, and to protect the rights of such persons while being detained;</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8">
              <a:buFont typeface="Arial"/>
              <a:buChar char="•"/>
            </a:pPr>
            <a:r>
              <a:rPr lang="en-IN" sz="2400" dirty="0">
                <a:solidFill>
                  <a:srgbClr val="000000"/>
                </a:solidFill>
                <a:latin typeface="Comic Sans MS,Comic Sans,Times New Roman"/>
              </a:rPr>
              <a:t>To protect society from the presence of mentally ill persons who have become or might become a danger or nuisance to others;</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8">
              <a:buFont typeface="Arial"/>
              <a:buChar char="•"/>
            </a:pPr>
            <a:r>
              <a:rPr lang="en-IN" sz="2400" dirty="0">
                <a:solidFill>
                  <a:srgbClr val="000000"/>
                </a:solidFill>
                <a:latin typeface="Comic Sans MS,Comic Sans,Times New Roman"/>
              </a:rPr>
              <a:t>To protect citizens from being detained in psychiatric hospitals or psychiatric nursing homes without sufficient cause;</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p:txBody>
      </p:sp>
    </p:spTree>
    <p:extLst>
      <p:ext uri="{BB962C8B-B14F-4D97-AF65-F5344CB8AC3E}">
        <p14:creationId xmlns:p14="http://schemas.microsoft.com/office/powerpoint/2010/main" val="2266645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32656"/>
            <a:ext cx="9144000" cy="6068144"/>
          </a:xfrm>
        </p:spPr>
        <p:txBody>
          <a:bodyPr>
            <a:noAutofit/>
          </a:bodyPr>
          <a:lstStyle/>
          <a:p>
            <a:pPr lvl="2">
              <a:buClr>
                <a:srgbClr val="D2CB6C"/>
              </a:buClr>
              <a:buFont typeface="Arial"/>
              <a:buChar char="•"/>
            </a:pPr>
            <a:r>
              <a:rPr lang="en-IN" sz="2400" dirty="0">
                <a:solidFill>
                  <a:srgbClr val="000000"/>
                </a:solidFill>
                <a:latin typeface="Comic Sans MS,Comic Sans,Times New Roman"/>
              </a:rPr>
              <a:t>To regulate responsibility for maintenance charges of mentally ill persons who are admitted to psychiatric hospitals or psychiatric nursing homes;</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2">
              <a:buClr>
                <a:srgbClr val="D2CB6C"/>
              </a:buClr>
              <a:buFont typeface="Arial"/>
              <a:buChar char="•"/>
            </a:pPr>
            <a:r>
              <a:rPr lang="en-IN" sz="2400" dirty="0">
                <a:solidFill>
                  <a:srgbClr val="000000"/>
                </a:solidFill>
                <a:latin typeface="Comic Sans MS,Comic Sans,Times New Roman"/>
              </a:rPr>
              <a:t>To provide facilities for establishing guardianship or custody of mentally ill persons who are incapable of managing their own affairs;</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2">
              <a:buClr>
                <a:srgbClr val="D2CB6C"/>
              </a:buClr>
              <a:buFont typeface="Arial"/>
              <a:buChar char="•"/>
            </a:pPr>
            <a:r>
              <a:rPr lang="en-IN" sz="2400" dirty="0">
                <a:solidFill>
                  <a:srgbClr val="000000"/>
                </a:solidFill>
                <a:latin typeface="Comic Sans MS,Comic Sans,Times New Roman"/>
              </a:rPr>
              <a:t>To provide for the establishment of Central Authority and State Authorities for Mental Health Services;</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2">
              <a:buClr>
                <a:srgbClr val="D2CB6C"/>
              </a:buClr>
              <a:buFont typeface="Arial"/>
              <a:buChar char="•"/>
            </a:pPr>
            <a:r>
              <a:rPr lang="en-IN" sz="2400" dirty="0">
                <a:solidFill>
                  <a:srgbClr val="000000"/>
                </a:solidFill>
                <a:latin typeface="Comic Sans MS,Comic Sans,Times New Roman"/>
              </a:rPr>
              <a:t>To regulate the powers of the Government for establishing, licensing and controlling psychiatric hospitals and psychiatric nursing homes for mentally ill persons;</a:t>
            </a:r>
            <a:r>
              <a:rPr lang="en-IN" sz="2400" dirty="0">
                <a:solidFill>
                  <a:srgbClr val="000000"/>
                </a:solidFill>
                <a:latin typeface="Times New Roman"/>
              </a:rPr>
              <a:t/>
            </a:r>
            <a:br>
              <a:rPr lang="en-IN" sz="2400" dirty="0">
                <a:solidFill>
                  <a:srgbClr val="000000"/>
                </a:solidFill>
                <a:latin typeface="Times New Roman"/>
              </a:rPr>
            </a:br>
            <a:endParaRPr lang="en-IN" sz="2400" dirty="0">
              <a:solidFill>
                <a:srgbClr val="000000"/>
              </a:solidFill>
              <a:latin typeface="Times New Roman"/>
            </a:endParaRPr>
          </a:p>
          <a:p>
            <a:pPr lvl="2">
              <a:buClr>
                <a:srgbClr val="D2CB6C"/>
              </a:buClr>
              <a:buFont typeface="Arial"/>
              <a:buChar char="•"/>
            </a:pPr>
            <a:r>
              <a:rPr lang="en-IN" sz="2400" dirty="0">
                <a:solidFill>
                  <a:srgbClr val="000000"/>
                </a:solidFill>
                <a:latin typeface="Comic Sans MS,Comic Sans,Times New Roman"/>
              </a:rPr>
              <a:t>To provide for legal aid to mentally ill persons at State expense in certain cases.</a:t>
            </a:r>
            <a:endParaRPr lang="en-IN" sz="2400" dirty="0">
              <a:solidFill>
                <a:srgbClr val="000000"/>
              </a:solidFill>
              <a:latin typeface="Times New Roman"/>
            </a:endParaRPr>
          </a:p>
        </p:txBody>
      </p:sp>
    </p:spTree>
    <p:extLst>
      <p:ext uri="{BB962C8B-B14F-4D97-AF65-F5344CB8AC3E}">
        <p14:creationId xmlns:p14="http://schemas.microsoft.com/office/powerpoint/2010/main" val="3232577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000000"/>
                </a:solidFill>
                <a:latin typeface="Calibri" pitchFamily="34" charset="0"/>
              </a:rPr>
              <a:t>APPLICATION FOR RECEPTION ORDER </a:t>
            </a:r>
            <a:endParaRPr lang="en-IN" dirty="0">
              <a:latin typeface="Calibri" pitchFamily="34" charset="0"/>
            </a:endParaRPr>
          </a:p>
        </p:txBody>
      </p:sp>
      <p:sp>
        <p:nvSpPr>
          <p:cNvPr id="3" name="Content Placeholder 2"/>
          <p:cNvSpPr>
            <a:spLocks noGrp="1"/>
          </p:cNvSpPr>
          <p:nvPr>
            <p:ph idx="1"/>
          </p:nvPr>
        </p:nvSpPr>
        <p:spPr/>
        <p:txBody>
          <a:bodyPr>
            <a:normAutofit/>
          </a:bodyPr>
          <a:lstStyle/>
          <a:p>
            <a:pPr algn="just">
              <a:buFont typeface="Arial"/>
              <a:buChar char="•"/>
            </a:pPr>
            <a:r>
              <a:rPr lang="en-IN" sz="2800" dirty="0">
                <a:solidFill>
                  <a:srgbClr val="000000"/>
                </a:solidFill>
              </a:rPr>
              <a:t>An application for a reception order may be made by - </a:t>
            </a:r>
          </a:p>
          <a:p>
            <a:pPr lvl="1">
              <a:buFont typeface="Arial"/>
              <a:buChar char="•"/>
            </a:pPr>
            <a:r>
              <a:rPr lang="en-IN" sz="2800" dirty="0">
                <a:solidFill>
                  <a:srgbClr val="000000"/>
                </a:solidFill>
              </a:rPr>
              <a:t>The medical officer-in-charge of a psychiatric hospital or psychiatric nursing home, or </a:t>
            </a:r>
            <a:br>
              <a:rPr lang="en-IN" sz="2800" dirty="0">
                <a:solidFill>
                  <a:srgbClr val="000000"/>
                </a:solidFill>
              </a:rPr>
            </a:br>
            <a:endParaRPr lang="en-IN" sz="2800" dirty="0">
              <a:solidFill>
                <a:srgbClr val="000000"/>
              </a:solidFill>
            </a:endParaRPr>
          </a:p>
          <a:p>
            <a:pPr lvl="1">
              <a:buFont typeface="Arial"/>
              <a:buChar char="•"/>
            </a:pPr>
            <a:r>
              <a:rPr lang="en-IN" sz="2800" dirty="0">
                <a:solidFill>
                  <a:srgbClr val="000000"/>
                </a:solidFill>
              </a:rPr>
              <a:t>By the husband, wife or any other relative of the mentally ill person. </a:t>
            </a:r>
            <a:endParaRPr lang="en-IN" sz="2800" b="0" i="0" dirty="0">
              <a:solidFill>
                <a:srgbClr val="000000"/>
              </a:solidFill>
              <a:effectLst/>
            </a:endParaRPr>
          </a:p>
        </p:txBody>
      </p:sp>
    </p:spTree>
    <p:extLst>
      <p:ext uri="{BB962C8B-B14F-4D97-AF65-F5344CB8AC3E}">
        <p14:creationId xmlns:p14="http://schemas.microsoft.com/office/powerpoint/2010/main" val="38048912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250"/>
            <a:ext cx="8675688" cy="5649913"/>
          </a:xfrm>
        </p:spPr>
        <p:txBody>
          <a:bodyPr>
            <a:normAutofit/>
          </a:bodyPr>
          <a:lstStyle/>
          <a:p>
            <a:pPr algn="just"/>
            <a:r>
              <a:rPr lang="en-IN" sz="2400" dirty="0">
                <a:solidFill>
                  <a:srgbClr val="000000"/>
                </a:solidFill>
              </a:rPr>
              <a:t>Where a medical officer-in-charge of a psychiatric hospital or psychiatric nursing home in which a mentally ill- person is undergoing treatment under a temporary treatment order is satisfied that </a:t>
            </a:r>
            <a:r>
              <a:rPr lang="en-IN" sz="2400" dirty="0" smtClean="0">
                <a:solidFill>
                  <a:srgbClr val="000000"/>
                </a:solidFill>
              </a:rPr>
              <a:t>–</a:t>
            </a:r>
          </a:p>
          <a:p>
            <a:pPr algn="just"/>
            <a:endParaRPr lang="en-IN" sz="2400" dirty="0">
              <a:solidFill>
                <a:srgbClr val="000000"/>
              </a:solidFill>
            </a:endParaRPr>
          </a:p>
          <a:p>
            <a:pPr>
              <a:buFont typeface="Arial"/>
              <a:buChar char="•"/>
            </a:pPr>
            <a:r>
              <a:rPr lang="en-IN" sz="2400" dirty="0">
                <a:solidFill>
                  <a:srgbClr val="000000"/>
                </a:solidFill>
              </a:rPr>
              <a:t>The mentally ill person is suffering from mental disorder of such a nature and degree that his treatment in the psychiatric hospital or as the case may be, psychiatric nursing home is required to be continued for more than six months, or</a:t>
            </a:r>
            <a:br>
              <a:rPr lang="en-IN" sz="2400" dirty="0">
                <a:solidFill>
                  <a:srgbClr val="000000"/>
                </a:solidFill>
              </a:rPr>
            </a:br>
            <a:endParaRPr lang="en-IN" sz="2400" dirty="0">
              <a:solidFill>
                <a:srgbClr val="000000"/>
              </a:solidFill>
            </a:endParaRPr>
          </a:p>
          <a:p>
            <a:pPr>
              <a:buFont typeface="Arial"/>
              <a:buChar char="•"/>
            </a:pPr>
            <a:r>
              <a:rPr lang="en-IN" sz="2400" dirty="0">
                <a:solidFill>
                  <a:srgbClr val="000000"/>
                </a:solidFill>
              </a:rPr>
              <a:t>It is necessary in the interests of the health and personal safety of the mentally ill person or for the protection of others that such person shall be detained in a psychiatric hospital or psychiatric nursing home.</a:t>
            </a:r>
            <a:endParaRPr lang="en-IN" sz="2400" b="0" i="0" dirty="0">
              <a:solidFill>
                <a:srgbClr val="000000"/>
              </a:solidFill>
              <a:effectLst/>
            </a:endParaRPr>
          </a:p>
        </p:txBody>
      </p:sp>
    </p:spTree>
    <p:extLst>
      <p:ext uri="{BB962C8B-B14F-4D97-AF65-F5344CB8AC3E}">
        <p14:creationId xmlns:p14="http://schemas.microsoft.com/office/powerpoint/2010/main" val="5299318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9275"/>
            <a:ext cx="7834313" cy="5576888"/>
          </a:xfrm>
        </p:spPr>
        <p:txBody>
          <a:bodyPr>
            <a:noAutofit/>
          </a:bodyPr>
          <a:lstStyle/>
          <a:p>
            <a:pPr>
              <a:buFont typeface="Arial"/>
              <a:buChar char="•"/>
            </a:pPr>
            <a:r>
              <a:rPr lang="en-IN" sz="2400" dirty="0">
                <a:solidFill>
                  <a:srgbClr val="000000"/>
                </a:solidFill>
              </a:rPr>
              <a:t>He may make an application to the Magistrate within the local limits of whose jurisdiction the psychiatric hospital or, as the case may be, psychiatric nursing home is situated, for the detention of such mentally ill-person under a reception order in such psychiatric hospital or psychiatric nursing home, as the case may be.</a:t>
            </a:r>
            <a:br>
              <a:rPr lang="en-IN" sz="2400" dirty="0">
                <a:solidFill>
                  <a:srgbClr val="000000"/>
                </a:solidFill>
              </a:rPr>
            </a:br>
            <a:endParaRPr lang="en-IN" sz="2400" dirty="0">
              <a:solidFill>
                <a:srgbClr val="000000"/>
              </a:solidFill>
            </a:endParaRPr>
          </a:p>
          <a:p>
            <a:pPr>
              <a:buFont typeface="Arial"/>
              <a:buChar char="•"/>
            </a:pPr>
            <a:r>
              <a:rPr lang="en-IN" sz="2400" dirty="0">
                <a:solidFill>
                  <a:srgbClr val="000000"/>
                </a:solidFill>
              </a:rPr>
              <a:t>Subject to the provisions of sub-section (5), the husband or wife of a person who is alleged to be mentally ill or, where there is no husband or wife, or where the husband or wife is prevented by reason of any illness or absence from India or otherwise from making the application, any other relative of such person may make </a:t>
            </a:r>
            <a:r>
              <a:rPr lang="en-IN" sz="2400" b="1" dirty="0">
                <a:solidFill>
                  <a:srgbClr val="C00000"/>
                </a:solidFill>
              </a:rPr>
              <a:t>an application to the Magistrate within the local limits of whose jurisdiction the said person ordinarily resides, for the detention of the alleged mentally ill-person under a reception order in a psychiatric hospital or psychiatric nursing home</a:t>
            </a:r>
            <a:endParaRPr lang="en-IN" sz="2400" b="1" i="0" dirty="0">
              <a:solidFill>
                <a:srgbClr val="C00000"/>
              </a:solidFill>
              <a:effectLst/>
            </a:endParaRPr>
          </a:p>
        </p:txBody>
      </p:sp>
    </p:spTree>
    <p:extLst>
      <p:ext uri="{BB962C8B-B14F-4D97-AF65-F5344CB8AC3E}">
        <p14:creationId xmlns:p14="http://schemas.microsoft.com/office/powerpoint/2010/main" val="8076313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32656"/>
            <a:ext cx="9144000" cy="6264696"/>
          </a:xfrm>
        </p:spPr>
        <p:txBody>
          <a:bodyPr>
            <a:normAutofit fontScale="77500" lnSpcReduction="20000"/>
          </a:bodyPr>
          <a:lstStyle/>
          <a:p>
            <a:pPr>
              <a:buFont typeface="Arial"/>
              <a:buChar char="•"/>
            </a:pPr>
            <a:endParaRPr lang="en-IN" dirty="0">
              <a:solidFill>
                <a:srgbClr val="000000"/>
              </a:solidFill>
              <a:latin typeface="Times New Roman"/>
            </a:endParaRPr>
          </a:p>
          <a:p>
            <a:pPr lvl="1">
              <a:buFont typeface="Arial"/>
              <a:buChar char="•"/>
            </a:pPr>
            <a:r>
              <a:rPr lang="en-IN" sz="3200" dirty="0">
                <a:solidFill>
                  <a:srgbClr val="000000"/>
                </a:solidFill>
              </a:rPr>
              <a:t>Where the husband or wife of the alleged mentally ill person is not the applicant, the application shall contain the reasons for the application not being made by the husband or wife and shall indicate the relationship of the applicant with the alleged mentally ill person and the circumstances under which the application is being made.</a:t>
            </a:r>
            <a:br>
              <a:rPr lang="en-IN" sz="3200" dirty="0">
                <a:solidFill>
                  <a:srgbClr val="000000"/>
                </a:solidFill>
              </a:rPr>
            </a:br>
            <a:endParaRPr lang="en-IN" sz="3200" dirty="0">
              <a:solidFill>
                <a:srgbClr val="000000"/>
              </a:solidFill>
            </a:endParaRPr>
          </a:p>
          <a:p>
            <a:pPr lvl="1">
              <a:buFont typeface="Arial"/>
              <a:buChar char="•"/>
            </a:pPr>
            <a:r>
              <a:rPr lang="en-IN" sz="3200" dirty="0">
                <a:solidFill>
                  <a:srgbClr val="000000"/>
                </a:solidFill>
              </a:rPr>
              <a:t>No person - </a:t>
            </a:r>
          </a:p>
          <a:p>
            <a:pPr lvl="2">
              <a:buFont typeface="Arial"/>
              <a:buChar char="•"/>
            </a:pPr>
            <a:r>
              <a:rPr lang="en-IN" sz="3200" dirty="0">
                <a:solidFill>
                  <a:srgbClr val="000000"/>
                </a:solidFill>
              </a:rPr>
              <a:t>Who is a minor, or </a:t>
            </a:r>
            <a:br>
              <a:rPr lang="en-IN" sz="3200" dirty="0">
                <a:solidFill>
                  <a:srgbClr val="000000"/>
                </a:solidFill>
              </a:rPr>
            </a:br>
            <a:endParaRPr lang="en-IN" sz="3200" dirty="0">
              <a:solidFill>
                <a:srgbClr val="000000"/>
              </a:solidFill>
            </a:endParaRPr>
          </a:p>
          <a:p>
            <a:pPr lvl="2">
              <a:buFont typeface="Arial"/>
              <a:buChar char="•"/>
            </a:pPr>
            <a:r>
              <a:rPr lang="en-IN" sz="3200" dirty="0">
                <a:solidFill>
                  <a:srgbClr val="000000"/>
                </a:solidFill>
              </a:rPr>
              <a:t>Who , within fourteen days before the date of the application, has not seen the alleged mentally ill person, shall make an application under this section.</a:t>
            </a:r>
          </a:p>
          <a:p>
            <a:pPr algn="just">
              <a:buFont typeface="Arial"/>
              <a:buChar char="•"/>
            </a:pPr>
            <a:endParaRPr lang="en-IN" dirty="0" smtClean="0">
              <a:solidFill>
                <a:srgbClr val="000000"/>
              </a:solidFill>
            </a:endParaRPr>
          </a:p>
          <a:p>
            <a:pPr algn="just">
              <a:buFont typeface="Arial"/>
              <a:buChar char="•"/>
            </a:pPr>
            <a:endParaRPr lang="en-IN" dirty="0">
              <a:solidFill>
                <a:srgbClr val="000000"/>
              </a:solidFill>
            </a:endParaRPr>
          </a:p>
          <a:p>
            <a:pPr algn="just">
              <a:buFont typeface="Arial"/>
              <a:buChar char="•"/>
            </a:pPr>
            <a:r>
              <a:rPr lang="en-IN" dirty="0" smtClean="0">
                <a:solidFill>
                  <a:srgbClr val="000000"/>
                </a:solidFill>
              </a:rPr>
              <a:t>Every </a:t>
            </a:r>
            <a:r>
              <a:rPr lang="en-IN" dirty="0">
                <a:solidFill>
                  <a:srgbClr val="000000"/>
                </a:solidFill>
              </a:rPr>
              <a:t>application under sub-section (3) shall be made in the prescribed form and shall be signed and verified in the prescribed manner and shall state whether any previous application had been made for inquiry into the mental condition of the alleged mentally ill person and shall be accompanied by two medical certificates from two medical practitioners of whom one shall be a medical practitioner in the service of Government.</a:t>
            </a:r>
          </a:p>
          <a:p>
            <a:pPr algn="just"/>
            <a:endParaRPr lang="en-IN" b="0" i="0" dirty="0">
              <a:solidFill>
                <a:srgbClr val="000000"/>
              </a:solidFill>
              <a:effectLst/>
              <a:latin typeface="Times New Roman"/>
            </a:endParaRPr>
          </a:p>
        </p:txBody>
      </p:sp>
    </p:spTree>
    <p:extLst>
      <p:ext uri="{BB962C8B-B14F-4D97-AF65-F5344CB8AC3E}">
        <p14:creationId xmlns:p14="http://schemas.microsoft.com/office/powerpoint/2010/main" val="24954485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000000"/>
                </a:solidFill>
                <a:latin typeface="Calibri" pitchFamily="34" charset="0"/>
              </a:rPr>
              <a:t>PROCEDURE UPON APPLICATION FOR RECEPTION ORDER </a:t>
            </a:r>
            <a:endParaRPr lang="en-IN" dirty="0">
              <a:latin typeface="Calibri" pitchFamily="34" charset="0"/>
            </a:endParaRPr>
          </a:p>
        </p:txBody>
      </p:sp>
      <p:sp>
        <p:nvSpPr>
          <p:cNvPr id="3" name="Content Placeholder 2"/>
          <p:cNvSpPr>
            <a:spLocks noGrp="1"/>
          </p:cNvSpPr>
          <p:nvPr>
            <p:ph idx="1"/>
          </p:nvPr>
        </p:nvSpPr>
        <p:spPr/>
        <p:txBody>
          <a:bodyPr>
            <a:noAutofit/>
          </a:bodyPr>
          <a:lstStyle/>
          <a:p>
            <a:pPr algn="just">
              <a:buFont typeface="Arial"/>
              <a:buChar char="•"/>
            </a:pPr>
            <a:r>
              <a:rPr lang="en-IN" sz="2400" b="1" dirty="0">
                <a:solidFill>
                  <a:srgbClr val="000000"/>
                </a:solidFill>
              </a:rPr>
              <a:t>On receipt of an application under sub-section (2) of Sec. 20, the Magistrate may make a reception order, if he is satisfied that </a:t>
            </a:r>
            <a:r>
              <a:rPr lang="en-IN" sz="2400" dirty="0">
                <a:solidFill>
                  <a:srgbClr val="000000"/>
                </a:solidFill>
              </a:rPr>
              <a:t>-</a:t>
            </a:r>
          </a:p>
          <a:p>
            <a:pPr lvl="1">
              <a:buFont typeface="Arial"/>
              <a:buChar char="•"/>
            </a:pPr>
            <a:r>
              <a:rPr lang="en-IN" sz="2400" dirty="0">
                <a:solidFill>
                  <a:srgbClr val="000000"/>
                </a:solidFill>
              </a:rPr>
              <a:t>The mentally ill person is suffering from mental disorder of such a nature and degree that it is necessary to detain him in a psychiatric hospital or psychiatric nursing home for treatment; </a:t>
            </a:r>
            <a:r>
              <a:rPr lang="en-IN" sz="3200" b="1" dirty="0">
                <a:solidFill>
                  <a:srgbClr val="000000"/>
                </a:solidFill>
              </a:rPr>
              <a:t>or</a:t>
            </a:r>
            <a:r>
              <a:rPr lang="en-IN" sz="2400" dirty="0">
                <a:solidFill>
                  <a:srgbClr val="000000"/>
                </a:solidFill>
              </a:rPr>
              <a:t/>
            </a:r>
            <a:br>
              <a:rPr lang="en-IN" sz="2400" dirty="0">
                <a:solidFill>
                  <a:srgbClr val="000000"/>
                </a:solidFill>
              </a:rPr>
            </a:br>
            <a:r>
              <a:rPr lang="en-IN" sz="2400" dirty="0" smtClean="0">
                <a:solidFill>
                  <a:srgbClr val="000000"/>
                </a:solidFill>
              </a:rPr>
              <a:t>It </a:t>
            </a:r>
            <a:r>
              <a:rPr lang="en-IN" sz="2400" dirty="0">
                <a:solidFill>
                  <a:srgbClr val="000000"/>
                </a:solidFill>
              </a:rPr>
              <a:t>is necessary in the interests of the mental and personal safety of the mentally ill person or for the protection of others that he should be so detained, and a temporary treatment order would not be adequate in the circumstances of the case and it is necessary to make a reception order.</a:t>
            </a:r>
            <a:endParaRPr lang="en-IN" sz="2400" b="0" i="0" dirty="0">
              <a:solidFill>
                <a:srgbClr val="000000"/>
              </a:solidFill>
              <a:effectLst/>
            </a:endParaRPr>
          </a:p>
        </p:txBody>
      </p:sp>
    </p:spTree>
    <p:extLst>
      <p:ext uri="{BB962C8B-B14F-4D97-AF65-F5344CB8AC3E}">
        <p14:creationId xmlns:p14="http://schemas.microsoft.com/office/powerpoint/2010/main" val="2460371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64704"/>
            <a:ext cx="8229600" cy="1143000"/>
          </a:xfrm>
        </p:spPr>
        <p:txBody>
          <a:bodyPr>
            <a:noAutofit/>
          </a:bodyPr>
          <a:lstStyle/>
          <a:p>
            <a:pPr marL="342900" lvl="0" indent="-342900">
              <a:spcBef>
                <a:spcPct val="20000"/>
              </a:spcBef>
            </a:pPr>
            <a:r>
              <a:rPr lang="en-IN" b="1" dirty="0">
                <a:solidFill>
                  <a:srgbClr val="555555"/>
                </a:solidFill>
                <a:ea typeface="+mn-ea"/>
                <a:cs typeface="+mn-cs"/>
              </a:rPr>
              <a:t>Evaluation Methods</a:t>
            </a:r>
            <a:br>
              <a:rPr lang="en-IN" b="1" dirty="0">
                <a:solidFill>
                  <a:srgbClr val="555555"/>
                </a:solidFill>
                <a:ea typeface="+mn-ea"/>
                <a:cs typeface="+mn-cs"/>
              </a:rPr>
            </a:br>
            <a:r>
              <a:rPr lang="en-IN" dirty="0">
                <a:solidFill>
                  <a:srgbClr val="555555"/>
                </a:solidFill>
                <a:ea typeface="+mn-ea"/>
                <a:cs typeface="+mn-cs"/>
              </a:rPr>
              <a:t> </a:t>
            </a:r>
          </a:p>
        </p:txBody>
      </p:sp>
      <p:sp>
        <p:nvSpPr>
          <p:cNvPr id="3" name="Content Placeholder 2"/>
          <p:cNvSpPr>
            <a:spLocks noGrp="1"/>
          </p:cNvSpPr>
          <p:nvPr>
            <p:ph idx="1"/>
          </p:nvPr>
        </p:nvSpPr>
        <p:spPr/>
        <p:txBody>
          <a:bodyPr>
            <a:normAutofit/>
          </a:bodyPr>
          <a:lstStyle/>
          <a:p>
            <a:pPr>
              <a:buFont typeface="Arial"/>
              <a:buChar char="•"/>
            </a:pPr>
            <a:r>
              <a:rPr lang="en-IN" sz="2800" b="0" i="0" dirty="0" smtClean="0">
                <a:solidFill>
                  <a:srgbClr val="555555"/>
                </a:solidFill>
                <a:effectLst/>
                <a:latin typeface="Calibri" pitchFamily="34" charset="0"/>
              </a:rPr>
              <a:t>Qualitative (e.g., interviews, case studies, focus groups) </a:t>
            </a:r>
            <a:endParaRPr lang="en-IN" sz="2800" dirty="0">
              <a:solidFill>
                <a:srgbClr val="555555"/>
              </a:solidFill>
              <a:latin typeface="Calibri" pitchFamily="34" charset="0"/>
            </a:endParaRPr>
          </a:p>
          <a:p>
            <a:pPr>
              <a:buFont typeface="Arial"/>
              <a:buChar char="•"/>
            </a:pPr>
            <a:r>
              <a:rPr lang="en-IN" sz="2800" b="0" i="0" dirty="0" smtClean="0">
                <a:solidFill>
                  <a:srgbClr val="555555"/>
                </a:solidFill>
                <a:effectLst/>
                <a:latin typeface="Calibri" pitchFamily="34" charset="0"/>
              </a:rPr>
              <a:t>Quantitative (e.g., surveys, experiments)</a:t>
            </a:r>
          </a:p>
          <a:p>
            <a:pPr>
              <a:buFont typeface="Arial"/>
              <a:buChar char="•"/>
            </a:pPr>
            <a:r>
              <a:rPr lang="en-IN" sz="2800" b="0" i="0" dirty="0" smtClean="0">
                <a:solidFill>
                  <a:srgbClr val="555555"/>
                </a:solidFill>
                <a:effectLst/>
                <a:latin typeface="Calibri" pitchFamily="34" charset="0"/>
              </a:rPr>
              <a:t>Training evaluation usually includes a combination of these methods </a:t>
            </a:r>
          </a:p>
          <a:p>
            <a:pPr>
              <a:buFont typeface="Arial"/>
              <a:buChar char="•"/>
            </a:pPr>
            <a:r>
              <a:rPr lang="en-IN" sz="2800" b="0" i="0" dirty="0" smtClean="0">
                <a:solidFill>
                  <a:srgbClr val="555555"/>
                </a:solidFill>
                <a:effectLst/>
                <a:latin typeface="Calibri" pitchFamily="34" charset="0"/>
              </a:rPr>
              <a:t>Evaluation -measurements are aimed at different levels of a system.</a:t>
            </a:r>
            <a:endParaRPr lang="en-IN" sz="2800" b="0" i="0" dirty="0">
              <a:solidFill>
                <a:srgbClr val="555555"/>
              </a:solidFill>
              <a:effectLst/>
              <a:latin typeface="Calibri" pitchFamily="34" charset="0"/>
            </a:endParaRPr>
          </a:p>
        </p:txBody>
      </p:sp>
    </p:spTree>
    <p:extLst>
      <p:ext uri="{BB962C8B-B14F-4D97-AF65-F5344CB8AC3E}">
        <p14:creationId xmlns:p14="http://schemas.microsoft.com/office/powerpoint/2010/main" val="22070457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33375"/>
            <a:ext cx="7689850" cy="5792788"/>
          </a:xfrm>
        </p:spPr>
        <p:txBody>
          <a:bodyPr>
            <a:normAutofit/>
          </a:bodyPr>
          <a:lstStyle/>
          <a:p>
            <a:pPr algn="just">
              <a:buFont typeface="Arial"/>
              <a:buChar char="•"/>
            </a:pPr>
            <a:r>
              <a:rPr lang="en-IN" sz="2800" dirty="0">
                <a:solidFill>
                  <a:srgbClr val="000000"/>
                </a:solidFill>
              </a:rPr>
              <a:t>Of Section.20, the Magistrate shall consider the statements made in the application and the evidence of mental illness as disclosed by the medical certificates</a:t>
            </a:r>
            <a:r>
              <a:rPr lang="en-IN" sz="2800" dirty="0" smtClean="0">
                <a:solidFill>
                  <a:srgbClr val="000000"/>
                </a:solidFill>
              </a:rPr>
              <a:t>.</a:t>
            </a:r>
          </a:p>
          <a:p>
            <a:pPr algn="just">
              <a:buFont typeface="Arial"/>
              <a:buChar char="•"/>
            </a:pPr>
            <a:endParaRPr lang="en-IN" sz="2800" dirty="0">
              <a:solidFill>
                <a:srgbClr val="000000"/>
              </a:solidFill>
            </a:endParaRPr>
          </a:p>
          <a:p>
            <a:pPr algn="just">
              <a:buFont typeface="Arial"/>
              <a:buChar char="•"/>
            </a:pPr>
            <a:r>
              <a:rPr lang="en-IN" sz="2800" dirty="0">
                <a:solidFill>
                  <a:srgbClr val="000000"/>
                </a:solidFill>
              </a:rPr>
              <a:t>If the Magistrate considers that there are sufficient grounds for proceeding further, he shall personally examine the alleged mentally ill person unless, for reasons to be recorded in writing, he thinks that it is not necessary or expedient to do so.</a:t>
            </a:r>
            <a:endParaRPr lang="en-IN" sz="2800" b="0" i="0" dirty="0">
              <a:solidFill>
                <a:srgbClr val="000000"/>
              </a:solidFill>
              <a:effectLst/>
            </a:endParaRPr>
          </a:p>
        </p:txBody>
      </p:sp>
    </p:spTree>
    <p:extLst>
      <p:ext uri="{BB962C8B-B14F-4D97-AF65-F5344CB8AC3E}">
        <p14:creationId xmlns:p14="http://schemas.microsoft.com/office/powerpoint/2010/main" val="3157020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76250"/>
            <a:ext cx="8892480" cy="5649913"/>
          </a:xfrm>
        </p:spPr>
        <p:txBody>
          <a:bodyPr>
            <a:noAutofit/>
          </a:bodyPr>
          <a:lstStyle/>
          <a:p>
            <a:pPr algn="just">
              <a:buFont typeface="Arial"/>
              <a:buChar char="•"/>
            </a:pPr>
            <a:r>
              <a:rPr lang="en-IN" sz="2400" dirty="0">
                <a:solidFill>
                  <a:srgbClr val="000000"/>
                </a:solidFill>
              </a:rPr>
              <a:t>If the </a:t>
            </a:r>
            <a:r>
              <a:rPr lang="en-IN" sz="2400" b="1" dirty="0">
                <a:solidFill>
                  <a:srgbClr val="000000"/>
                </a:solidFill>
              </a:rPr>
              <a:t>Magistrate </a:t>
            </a:r>
            <a:r>
              <a:rPr lang="en-IN" sz="2400" dirty="0">
                <a:solidFill>
                  <a:srgbClr val="000000"/>
                </a:solidFill>
              </a:rPr>
              <a:t>is satisfied that a reception order may properly be made forthwith, he may make such order, and if the Magistrate is not so satisfied, he shall fix a date for further consideration of the application and may make such inquiries concerning the alleged mentally ill-person as he thinks fit</a:t>
            </a:r>
            <a:r>
              <a:rPr lang="en-IN" sz="2400" dirty="0" smtClean="0">
                <a:solidFill>
                  <a:srgbClr val="000000"/>
                </a:solidFill>
              </a:rPr>
              <a:t>.</a:t>
            </a:r>
          </a:p>
          <a:p>
            <a:pPr algn="just">
              <a:buFont typeface="Arial"/>
              <a:buChar char="•"/>
            </a:pPr>
            <a:endParaRPr lang="en-IN" sz="2400" dirty="0">
              <a:solidFill>
                <a:srgbClr val="000000"/>
              </a:solidFill>
            </a:endParaRPr>
          </a:p>
          <a:p>
            <a:pPr algn="just">
              <a:buFont typeface="Arial"/>
              <a:buChar char="•"/>
            </a:pPr>
            <a:r>
              <a:rPr lang="en-IN" sz="2400" dirty="0">
                <a:solidFill>
                  <a:srgbClr val="000000"/>
                </a:solidFill>
              </a:rPr>
              <a:t>The notice of the date fixed under sub-section (4) shall be given to the applicant and to any other person to whom, </a:t>
            </a:r>
            <a:r>
              <a:rPr lang="en-IN" sz="2400" b="1" dirty="0">
                <a:solidFill>
                  <a:srgbClr val="000000"/>
                </a:solidFill>
              </a:rPr>
              <a:t>in the opinion of the Magistrate such notice shall be given</a:t>
            </a:r>
            <a:r>
              <a:rPr lang="en-IN" sz="2400" dirty="0" smtClean="0">
                <a:solidFill>
                  <a:srgbClr val="000000"/>
                </a:solidFill>
              </a:rPr>
              <a:t>.</a:t>
            </a:r>
          </a:p>
          <a:p>
            <a:pPr algn="just">
              <a:buFont typeface="Arial"/>
              <a:buChar char="•"/>
            </a:pPr>
            <a:endParaRPr lang="en-IN" sz="2400" dirty="0">
              <a:solidFill>
                <a:srgbClr val="000000"/>
              </a:solidFill>
            </a:endParaRPr>
          </a:p>
          <a:p>
            <a:pPr algn="just">
              <a:buFont typeface="Arial"/>
              <a:buChar char="•"/>
            </a:pPr>
            <a:r>
              <a:rPr lang="en-IN" sz="2400" dirty="0">
                <a:solidFill>
                  <a:srgbClr val="000000"/>
                </a:solidFill>
              </a:rPr>
              <a:t>If the Magistrate fixes a date under sub-section (4) for further consideration of the application, he may make such order as he thinks fit, for the proper care and custody of the alleged mentally ill person pending disposal of the application.</a:t>
            </a:r>
          </a:p>
          <a:p>
            <a:endParaRPr lang="en-IN" sz="2400" dirty="0"/>
          </a:p>
        </p:txBody>
      </p:sp>
    </p:spTree>
    <p:extLst>
      <p:ext uri="{BB962C8B-B14F-4D97-AF65-F5344CB8AC3E}">
        <p14:creationId xmlns:p14="http://schemas.microsoft.com/office/powerpoint/2010/main" val="17658455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04812"/>
            <a:ext cx="9144000" cy="6264547"/>
          </a:xfrm>
        </p:spPr>
        <p:txBody>
          <a:bodyPr>
            <a:noAutofit/>
          </a:bodyPr>
          <a:lstStyle/>
          <a:p>
            <a:pPr algn="just">
              <a:buFont typeface="Arial"/>
              <a:buChar char="•"/>
            </a:pPr>
            <a:r>
              <a:rPr lang="en-IN" sz="2400" dirty="0">
                <a:solidFill>
                  <a:srgbClr val="000000"/>
                </a:solidFill>
              </a:rPr>
              <a:t>On the date fixed under sub-section (4), or on such further date as may be fixed by the Magistrate, he shall proceed to consider the </a:t>
            </a:r>
            <a:r>
              <a:rPr lang="en-IN" sz="2400" b="1" dirty="0">
                <a:solidFill>
                  <a:srgbClr val="000000"/>
                </a:solidFill>
              </a:rPr>
              <a:t>application in camera, in the presence of -</a:t>
            </a:r>
          </a:p>
          <a:p>
            <a:pPr lvl="1">
              <a:buFont typeface="Arial"/>
              <a:buChar char="•"/>
            </a:pPr>
            <a:r>
              <a:rPr lang="en-IN" sz="2400" dirty="0">
                <a:solidFill>
                  <a:srgbClr val="000000"/>
                </a:solidFill>
              </a:rPr>
              <a:t>The applicant: </a:t>
            </a:r>
            <a:br>
              <a:rPr lang="en-IN" sz="2400" dirty="0">
                <a:solidFill>
                  <a:srgbClr val="000000"/>
                </a:solidFill>
              </a:rPr>
            </a:br>
            <a:r>
              <a:rPr lang="en-IN" sz="2400" dirty="0" smtClean="0">
                <a:solidFill>
                  <a:srgbClr val="000000"/>
                </a:solidFill>
              </a:rPr>
              <a:t>The </a:t>
            </a:r>
            <a:r>
              <a:rPr lang="en-IN" sz="2400" dirty="0">
                <a:solidFill>
                  <a:srgbClr val="000000"/>
                </a:solidFill>
              </a:rPr>
              <a:t>alleged mentally ill person (unless the Magistrate in his discretion otherwise directs); </a:t>
            </a:r>
            <a:br>
              <a:rPr lang="en-IN" sz="2400" dirty="0">
                <a:solidFill>
                  <a:srgbClr val="000000"/>
                </a:solidFill>
              </a:rPr>
            </a:br>
            <a:r>
              <a:rPr lang="en-IN" sz="2400" dirty="0" smtClean="0">
                <a:solidFill>
                  <a:srgbClr val="000000"/>
                </a:solidFill>
              </a:rPr>
              <a:t>The </a:t>
            </a:r>
            <a:r>
              <a:rPr lang="en-IN" sz="2400" dirty="0">
                <a:solidFill>
                  <a:srgbClr val="000000"/>
                </a:solidFill>
              </a:rPr>
              <a:t>person who may be appointed by the alleged mentally ill person to represent him; and </a:t>
            </a:r>
            <a:br>
              <a:rPr lang="en-IN" sz="2400" dirty="0">
                <a:solidFill>
                  <a:srgbClr val="000000"/>
                </a:solidFill>
              </a:rPr>
            </a:br>
            <a:r>
              <a:rPr lang="en-IN" sz="2400" dirty="0" smtClean="0">
                <a:solidFill>
                  <a:srgbClr val="000000"/>
                </a:solidFill>
              </a:rPr>
              <a:t>Such </a:t>
            </a:r>
            <a:r>
              <a:rPr lang="en-IN" sz="2400" dirty="0">
                <a:solidFill>
                  <a:srgbClr val="000000"/>
                </a:solidFill>
              </a:rPr>
              <a:t>other person as the Magistrate thinks fit.</a:t>
            </a:r>
          </a:p>
          <a:p>
            <a:pPr lvl="1" algn="just">
              <a:buFont typeface="Arial"/>
              <a:buChar char="•"/>
            </a:pPr>
            <a:r>
              <a:rPr lang="en-IN" sz="2400" dirty="0">
                <a:solidFill>
                  <a:srgbClr val="000000"/>
                </a:solidFill>
              </a:rPr>
              <a:t>and if the magistrate is satisfied that the alleged mentally ill person, in relation to whom the application is made, is so mentally ill that in the interests of the health and personal safety of that person or for the protection of others it is necessary to detail him in a psychiatric hospital or psychiatric nursing home for treatment, he may pass a reception order for that </a:t>
            </a:r>
            <a:r>
              <a:rPr lang="en-IN" sz="2400" dirty="0" smtClean="0">
                <a:solidFill>
                  <a:srgbClr val="000000"/>
                </a:solidFill>
              </a:rPr>
              <a:t>purpose</a:t>
            </a:r>
            <a:endParaRPr lang="en-IN" sz="2400" b="0" i="0" dirty="0">
              <a:solidFill>
                <a:srgbClr val="000000"/>
              </a:solidFill>
              <a:effectLst/>
            </a:endParaRPr>
          </a:p>
        </p:txBody>
      </p:sp>
    </p:spTree>
    <p:extLst>
      <p:ext uri="{BB962C8B-B14F-4D97-AF65-F5344CB8AC3E}">
        <p14:creationId xmlns:p14="http://schemas.microsoft.com/office/powerpoint/2010/main" val="19595660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5174"/>
            <a:ext cx="8964488" cy="5760169"/>
          </a:xfrm>
        </p:spPr>
        <p:txBody>
          <a:bodyPr>
            <a:normAutofit/>
          </a:bodyPr>
          <a:lstStyle/>
          <a:p>
            <a:pPr lvl="1" algn="just">
              <a:buFont typeface="Arial"/>
              <a:buChar char="•"/>
            </a:pPr>
            <a:r>
              <a:rPr lang="en-IN" sz="2800" dirty="0">
                <a:solidFill>
                  <a:srgbClr val="000000"/>
                </a:solidFill>
              </a:rPr>
              <a:t>and if he is not so satisfied, he shall dismiss the application and any such order may provide for the payment of the costs of the inquiry by the applicant personally or from out of the estate of the mentally ill person, as the Magistrate may deem appropriate</a:t>
            </a:r>
            <a:r>
              <a:rPr lang="en-IN" sz="2800" dirty="0" smtClean="0">
                <a:solidFill>
                  <a:srgbClr val="000000"/>
                </a:solidFill>
              </a:rPr>
              <a:t>.</a:t>
            </a:r>
          </a:p>
          <a:p>
            <a:pPr lvl="1" algn="just">
              <a:buFont typeface="Arial"/>
              <a:buChar char="•"/>
            </a:pPr>
            <a:endParaRPr lang="en-IN" sz="2800" dirty="0">
              <a:solidFill>
                <a:srgbClr val="000000"/>
              </a:solidFill>
            </a:endParaRPr>
          </a:p>
          <a:p>
            <a:pPr lvl="0" algn="just">
              <a:buFont typeface="Arial"/>
              <a:buChar char="•"/>
            </a:pPr>
            <a:r>
              <a:rPr lang="en-IN" sz="2800" dirty="0">
                <a:solidFill>
                  <a:srgbClr val="000000"/>
                </a:solidFill>
              </a:rPr>
              <a:t>If any application is dismissed under sub-section(7), the </a:t>
            </a:r>
            <a:r>
              <a:rPr lang="en-IN" sz="2800" b="1" dirty="0">
                <a:solidFill>
                  <a:srgbClr val="000000"/>
                </a:solidFill>
              </a:rPr>
              <a:t>Magistrate shall record the reasons for such dismissal </a:t>
            </a:r>
            <a:r>
              <a:rPr lang="en-IN" sz="2800" dirty="0">
                <a:solidFill>
                  <a:srgbClr val="000000"/>
                </a:solidFill>
              </a:rPr>
              <a:t>and a copy of the order shall be furnished to the applicant.</a:t>
            </a:r>
          </a:p>
          <a:p>
            <a:pPr marL="0" lvl="0" indent="0" algn="just">
              <a:buNone/>
            </a:pPr>
            <a:endParaRPr lang="en-IN" sz="2800" dirty="0">
              <a:solidFill>
                <a:srgbClr val="000000"/>
              </a:solidFill>
            </a:endParaRPr>
          </a:p>
        </p:txBody>
      </p:sp>
    </p:spTree>
    <p:extLst>
      <p:ext uri="{BB962C8B-B14F-4D97-AF65-F5344CB8AC3E}">
        <p14:creationId xmlns:p14="http://schemas.microsoft.com/office/powerpoint/2010/main" val="22156944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a:solidFill>
                  <a:srgbClr val="000000"/>
                </a:solidFill>
                <a:latin typeface="Calibri" pitchFamily="34" charset="0"/>
                <a:ea typeface="+mn-ea"/>
                <a:cs typeface="+mn-cs"/>
              </a:rPr>
              <a:t> POWERS AND DUTIES OF POLICE OFFICERS IN RESPECT OF CERTAIN MENTALLY ILL PERSONS </a:t>
            </a:r>
            <a:endParaRPr lang="en-IN" sz="3200" b="1" dirty="0">
              <a:latin typeface="Calibri" pitchFamily="34" charset="0"/>
            </a:endParaRPr>
          </a:p>
        </p:txBody>
      </p:sp>
      <p:sp>
        <p:nvSpPr>
          <p:cNvPr id="3" name="Content Placeholder 2"/>
          <p:cNvSpPr>
            <a:spLocks noGrp="1"/>
          </p:cNvSpPr>
          <p:nvPr>
            <p:ph idx="1"/>
          </p:nvPr>
        </p:nvSpPr>
        <p:spPr>
          <a:xfrm>
            <a:off x="395536" y="1268760"/>
            <a:ext cx="8229600" cy="5400600"/>
          </a:xfrm>
        </p:spPr>
        <p:txBody>
          <a:bodyPr>
            <a:normAutofit fontScale="40000" lnSpcReduction="20000"/>
          </a:bodyPr>
          <a:lstStyle/>
          <a:p>
            <a:pPr marL="0" indent="0" algn="just">
              <a:buNone/>
            </a:pPr>
            <a:r>
              <a:rPr lang="en-IN" dirty="0" smtClean="0">
                <a:solidFill>
                  <a:srgbClr val="000000"/>
                </a:solidFill>
                <a:latin typeface="Comic Sans MS,Comic Sans,Times New Roman"/>
              </a:rPr>
              <a:t>-</a:t>
            </a:r>
            <a:endParaRPr lang="en-IN" dirty="0">
              <a:solidFill>
                <a:srgbClr val="000000"/>
              </a:solidFill>
              <a:latin typeface="Times New Roman"/>
            </a:endParaRPr>
          </a:p>
          <a:p>
            <a:pPr algn="just">
              <a:buFont typeface="Arial"/>
              <a:buChar char="•"/>
            </a:pPr>
            <a:r>
              <a:rPr lang="en-IN" sz="7400" dirty="0">
                <a:solidFill>
                  <a:srgbClr val="000000"/>
                </a:solidFill>
              </a:rPr>
              <a:t>Every officer in charge of a police station - </a:t>
            </a:r>
            <a:endParaRPr lang="en-IN" sz="7400" dirty="0" smtClean="0">
              <a:solidFill>
                <a:srgbClr val="000000"/>
              </a:solidFill>
            </a:endParaRPr>
          </a:p>
          <a:p>
            <a:pPr algn="just">
              <a:buFont typeface="Arial"/>
              <a:buChar char="•"/>
            </a:pPr>
            <a:endParaRPr lang="en-IN" sz="7400" dirty="0">
              <a:solidFill>
                <a:srgbClr val="000000"/>
              </a:solidFill>
            </a:endParaRPr>
          </a:p>
          <a:p>
            <a:pPr lvl="1">
              <a:buFont typeface="Arial"/>
              <a:buChar char="•"/>
            </a:pPr>
            <a:r>
              <a:rPr lang="en-IN" sz="7400" dirty="0">
                <a:solidFill>
                  <a:srgbClr val="000000"/>
                </a:solidFill>
              </a:rPr>
              <a:t>May take or cause to be taken into protection any person found wandering at large within the limits of his station whom he has reason to believe to be so mentally ill as to be incapable of taking care of himself, and</a:t>
            </a:r>
            <a:br>
              <a:rPr lang="en-IN" sz="7400" dirty="0">
                <a:solidFill>
                  <a:srgbClr val="000000"/>
                </a:solidFill>
              </a:rPr>
            </a:br>
            <a:r>
              <a:rPr lang="en-IN" sz="7400" dirty="0" smtClean="0">
                <a:solidFill>
                  <a:srgbClr val="000000"/>
                </a:solidFill>
              </a:rPr>
              <a:t>Shall </a:t>
            </a:r>
            <a:r>
              <a:rPr lang="en-IN" sz="7400" dirty="0">
                <a:solidFill>
                  <a:srgbClr val="000000"/>
                </a:solidFill>
              </a:rPr>
              <a:t>take or cause to be taken into protection any person within the limits of his station whom he has reason to believe to be dangerous by reason of mental illness</a:t>
            </a:r>
            <a:r>
              <a:rPr lang="en-IN" sz="7400" dirty="0" smtClean="0">
                <a:solidFill>
                  <a:srgbClr val="000000"/>
                </a:solidFill>
              </a:rPr>
              <a:t>.</a:t>
            </a:r>
            <a:endParaRPr lang="en-IN" sz="7400" dirty="0">
              <a:solidFill>
                <a:srgbClr val="000000"/>
              </a:solidFill>
            </a:endParaRPr>
          </a:p>
        </p:txBody>
      </p:sp>
    </p:spTree>
    <p:extLst>
      <p:ext uri="{BB962C8B-B14F-4D97-AF65-F5344CB8AC3E}">
        <p14:creationId xmlns:p14="http://schemas.microsoft.com/office/powerpoint/2010/main" val="3208511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04664"/>
            <a:ext cx="9144000" cy="5996136"/>
          </a:xfrm>
        </p:spPr>
        <p:txBody>
          <a:bodyPr/>
          <a:lstStyle/>
          <a:p>
            <a:pPr lvl="0" algn="just">
              <a:buClr>
                <a:srgbClr val="A9A57C"/>
              </a:buClr>
              <a:buFont typeface="Arial"/>
              <a:buChar char="•"/>
            </a:pPr>
            <a:r>
              <a:rPr lang="en-IN" sz="2400" dirty="0">
                <a:solidFill>
                  <a:srgbClr val="000000"/>
                </a:solidFill>
              </a:rPr>
              <a:t>No person taken into protection under sub-section (1) shall be detained by the police without being informed, as soon as may be, of the grounds for taking him into such protection, or where, in the opinion of the officer taking the person into protection, such person is not capable of understanding those grounds, without his relatives or friends, if any, being informed of such grounds</a:t>
            </a:r>
            <a:r>
              <a:rPr lang="en-IN" sz="2400" dirty="0" smtClean="0">
                <a:solidFill>
                  <a:srgbClr val="000000"/>
                </a:solidFill>
              </a:rPr>
              <a:t>.</a:t>
            </a:r>
          </a:p>
          <a:p>
            <a:pPr lvl="0" algn="just">
              <a:buClr>
                <a:srgbClr val="A9A57C"/>
              </a:buClr>
              <a:buFont typeface="Arial"/>
              <a:buChar char="•"/>
            </a:pPr>
            <a:endParaRPr lang="en-IN" sz="2400" dirty="0">
              <a:solidFill>
                <a:srgbClr val="000000"/>
              </a:solidFill>
            </a:endParaRPr>
          </a:p>
          <a:p>
            <a:pPr lvl="0" algn="just">
              <a:buClr>
                <a:srgbClr val="A9A57C"/>
              </a:buClr>
              <a:buFont typeface="Arial"/>
              <a:buChar char="•"/>
            </a:pPr>
            <a:r>
              <a:rPr lang="en-IN" sz="2400" dirty="0">
                <a:solidFill>
                  <a:srgbClr val="000000"/>
                </a:solidFill>
              </a:rPr>
              <a:t>Every person who is taken into protection and detained under this section shall be produced before the nearest Magistrate within a period of twenty-four hours of taking him into such protection excluding the time necessary for the journey from the place where he was taken into such protection of the Court of the Magistrate and shall not be detained beyond the said period without the authority of the Magistrate</a:t>
            </a:r>
            <a:r>
              <a:rPr lang="en-IN" sz="1900" dirty="0">
                <a:solidFill>
                  <a:srgbClr val="000000"/>
                </a:solidFill>
              </a:rPr>
              <a:t>.</a:t>
            </a:r>
          </a:p>
        </p:txBody>
      </p:sp>
    </p:spTree>
    <p:extLst>
      <p:ext uri="{BB962C8B-B14F-4D97-AF65-F5344CB8AC3E}">
        <p14:creationId xmlns:p14="http://schemas.microsoft.com/office/powerpoint/2010/main" val="865383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000000"/>
                </a:solidFill>
                <a:latin typeface="Comic Sans MS"/>
              </a:rPr>
              <a:t> </a:t>
            </a:r>
            <a:r>
              <a:rPr lang="en-IN" sz="4000" b="1" dirty="0">
                <a:solidFill>
                  <a:srgbClr val="000000"/>
                </a:solidFill>
                <a:latin typeface="Calibri" pitchFamily="34" charset="0"/>
              </a:rPr>
              <a:t>PROCEDURE ON PRODUCTION </a:t>
            </a:r>
            <a:br>
              <a:rPr lang="en-IN" sz="4000" b="1" dirty="0">
                <a:solidFill>
                  <a:srgbClr val="000000"/>
                </a:solidFill>
                <a:latin typeface="Calibri" pitchFamily="34" charset="0"/>
              </a:rPr>
            </a:br>
            <a:r>
              <a:rPr lang="en-IN" sz="4000" b="1" dirty="0" smtClean="0">
                <a:solidFill>
                  <a:srgbClr val="000000"/>
                </a:solidFill>
                <a:latin typeface="Calibri" pitchFamily="34" charset="0"/>
              </a:rPr>
              <a:t>Of </a:t>
            </a:r>
            <a:r>
              <a:rPr lang="en-IN" sz="4000" b="1" dirty="0">
                <a:solidFill>
                  <a:srgbClr val="000000"/>
                </a:solidFill>
                <a:latin typeface="Calibri" pitchFamily="34" charset="0"/>
              </a:rPr>
              <a:t>MENTALLY ILL </a:t>
            </a:r>
            <a:r>
              <a:rPr lang="en-IN" sz="4000" b="1" dirty="0" smtClean="0">
                <a:solidFill>
                  <a:srgbClr val="000000"/>
                </a:solidFill>
                <a:latin typeface="Calibri" pitchFamily="34" charset="0"/>
              </a:rPr>
              <a:t>PERSON</a:t>
            </a:r>
            <a:endParaRPr lang="en-IN" sz="4000" b="1" dirty="0">
              <a:latin typeface="Calibri" pitchFamily="34" charset="0"/>
            </a:endParaRPr>
          </a:p>
        </p:txBody>
      </p:sp>
      <p:sp>
        <p:nvSpPr>
          <p:cNvPr id="3" name="Content Placeholder 2"/>
          <p:cNvSpPr>
            <a:spLocks noGrp="1"/>
          </p:cNvSpPr>
          <p:nvPr>
            <p:ph idx="1"/>
          </p:nvPr>
        </p:nvSpPr>
        <p:spPr>
          <a:xfrm>
            <a:off x="-1908720" y="1484784"/>
            <a:ext cx="11052720" cy="5904656"/>
          </a:xfrm>
        </p:spPr>
        <p:txBody>
          <a:bodyPr>
            <a:noAutofit/>
          </a:bodyPr>
          <a:lstStyle/>
          <a:p>
            <a:pPr lvl="7" algn="just">
              <a:buFont typeface="Arial"/>
              <a:buChar char="•"/>
            </a:pPr>
            <a:r>
              <a:rPr lang="en-IN" sz="2800" dirty="0">
                <a:solidFill>
                  <a:srgbClr val="000000"/>
                </a:solidFill>
              </a:rPr>
              <a:t>If a person is produced before the Magistrate under sub-section (3) of Sec.23, and if in his opinion, there are sufficient grounds for proceeding further, the Magistrate shall </a:t>
            </a:r>
            <a:r>
              <a:rPr lang="en-IN" sz="2800" dirty="0" smtClean="0">
                <a:solidFill>
                  <a:srgbClr val="000000"/>
                </a:solidFill>
              </a:rPr>
              <a:t>–</a:t>
            </a:r>
          </a:p>
          <a:p>
            <a:pPr lvl="7" algn="just">
              <a:buFont typeface="Arial"/>
              <a:buChar char="•"/>
            </a:pPr>
            <a:endParaRPr lang="en-IN" sz="2800" dirty="0">
              <a:solidFill>
                <a:srgbClr val="000000"/>
              </a:solidFill>
            </a:endParaRPr>
          </a:p>
          <a:p>
            <a:pPr marL="2103120" lvl="8" indent="0">
              <a:buNone/>
            </a:pPr>
            <a:r>
              <a:rPr lang="en-IN" sz="2800" dirty="0" smtClean="0">
                <a:solidFill>
                  <a:srgbClr val="000000"/>
                </a:solidFill>
              </a:rPr>
              <a:t>Examine </a:t>
            </a:r>
            <a:r>
              <a:rPr lang="en-IN" sz="2800" dirty="0">
                <a:solidFill>
                  <a:srgbClr val="000000"/>
                </a:solidFill>
              </a:rPr>
              <a:t>the person to assess his capacity to understand. </a:t>
            </a:r>
            <a:br>
              <a:rPr lang="en-IN" sz="2800" dirty="0">
                <a:solidFill>
                  <a:srgbClr val="000000"/>
                </a:solidFill>
              </a:rPr>
            </a:br>
            <a:r>
              <a:rPr lang="en-IN" sz="2800" dirty="0" smtClean="0">
                <a:solidFill>
                  <a:srgbClr val="000000"/>
                </a:solidFill>
              </a:rPr>
              <a:t>Cause </a:t>
            </a:r>
            <a:r>
              <a:rPr lang="en-IN" sz="2800" dirty="0">
                <a:solidFill>
                  <a:srgbClr val="000000"/>
                </a:solidFill>
              </a:rPr>
              <a:t>him to be examined by a medical officer, and </a:t>
            </a:r>
            <a:br>
              <a:rPr lang="en-IN" sz="2800" dirty="0">
                <a:solidFill>
                  <a:srgbClr val="000000"/>
                </a:solidFill>
              </a:rPr>
            </a:br>
            <a:r>
              <a:rPr lang="en-IN" sz="2800" dirty="0" smtClean="0">
                <a:solidFill>
                  <a:srgbClr val="000000"/>
                </a:solidFill>
              </a:rPr>
              <a:t>Make </a:t>
            </a:r>
            <a:r>
              <a:rPr lang="en-IN" sz="2800" dirty="0">
                <a:solidFill>
                  <a:srgbClr val="000000"/>
                </a:solidFill>
              </a:rPr>
              <a:t>such inquiries in relation to such person as he may deem necessary. </a:t>
            </a:r>
            <a:endParaRPr lang="en-IN" sz="2800" dirty="0" smtClean="0">
              <a:solidFill>
                <a:srgbClr val="000000"/>
              </a:solidFill>
            </a:endParaRPr>
          </a:p>
          <a:p>
            <a:pPr marL="2103120" lvl="8" indent="0">
              <a:buNone/>
            </a:pPr>
            <a:r>
              <a:rPr lang="en-US" sz="2800" b="1" dirty="0" smtClean="0">
                <a:solidFill>
                  <a:srgbClr val="000000"/>
                </a:solidFill>
              </a:rPr>
              <a:t>(disability)</a:t>
            </a:r>
            <a:endParaRPr lang="en-IN" sz="2800" b="1" dirty="0">
              <a:solidFill>
                <a:srgbClr val="000000"/>
              </a:solidFill>
            </a:endParaRPr>
          </a:p>
          <a:p>
            <a:endParaRPr lang="en-IN" sz="2000" b="1" dirty="0"/>
          </a:p>
        </p:txBody>
      </p:sp>
    </p:spTree>
    <p:extLst>
      <p:ext uri="{BB962C8B-B14F-4D97-AF65-F5344CB8AC3E}">
        <p14:creationId xmlns:p14="http://schemas.microsoft.com/office/powerpoint/2010/main" val="19925984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04664"/>
            <a:ext cx="8964488" cy="5996136"/>
          </a:xfrm>
        </p:spPr>
        <p:txBody>
          <a:bodyPr>
            <a:normAutofit/>
          </a:bodyPr>
          <a:lstStyle/>
          <a:p>
            <a:pPr lvl="0" algn="just">
              <a:buClr>
                <a:srgbClr val="A9A57C"/>
              </a:buClr>
              <a:buFont typeface="Arial"/>
              <a:buChar char="•"/>
            </a:pPr>
            <a:r>
              <a:rPr lang="en-IN" sz="2800" dirty="0">
                <a:solidFill>
                  <a:srgbClr val="000000"/>
                </a:solidFill>
              </a:rPr>
              <a:t>After the completion of the proceeding under sub-section (1), the Magistrate may pass a reception order authorising the detention of the said person as an in-patient in a psychiatric hospital or psychiatric nursing home </a:t>
            </a:r>
            <a:r>
              <a:rPr lang="en-IN" sz="2800" dirty="0" smtClean="0">
                <a:solidFill>
                  <a:srgbClr val="000000"/>
                </a:solidFill>
              </a:rPr>
              <a:t>–</a:t>
            </a:r>
          </a:p>
          <a:p>
            <a:pPr lvl="0" algn="just">
              <a:buClr>
                <a:srgbClr val="A9A57C"/>
              </a:buClr>
              <a:buFont typeface="Arial"/>
              <a:buChar char="•"/>
            </a:pPr>
            <a:endParaRPr lang="en-IN" sz="2800" dirty="0">
              <a:solidFill>
                <a:srgbClr val="000000"/>
              </a:solidFill>
            </a:endParaRPr>
          </a:p>
          <a:p>
            <a:pPr lvl="1">
              <a:buClr>
                <a:srgbClr val="9CBEBD"/>
              </a:buClr>
              <a:buFont typeface="Arial"/>
              <a:buChar char="•"/>
            </a:pPr>
            <a:r>
              <a:rPr lang="en-IN" sz="2800" dirty="0">
                <a:solidFill>
                  <a:srgbClr val="000000"/>
                </a:solidFill>
              </a:rPr>
              <a:t>If the medical officer certifies such person to be a mentally ill person, and </a:t>
            </a:r>
            <a:br>
              <a:rPr lang="en-IN" sz="2800" dirty="0">
                <a:solidFill>
                  <a:srgbClr val="000000"/>
                </a:solidFill>
              </a:rPr>
            </a:br>
            <a:r>
              <a:rPr lang="en-IN" sz="2800" dirty="0">
                <a:solidFill>
                  <a:srgbClr val="000000"/>
                </a:solidFill>
              </a:rPr>
              <a:t>If the Magistrate is satisfied that the said person is a mentally ill person and that in the interest of the health and personal safety of that person or for the protection of others, it is necessary to pass such order.</a:t>
            </a:r>
          </a:p>
        </p:txBody>
      </p:sp>
    </p:spTree>
    <p:extLst>
      <p:ext uri="{BB962C8B-B14F-4D97-AF65-F5344CB8AC3E}">
        <p14:creationId xmlns:p14="http://schemas.microsoft.com/office/powerpoint/2010/main" val="10009305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333375"/>
            <a:ext cx="7689850" cy="5975350"/>
          </a:xfrm>
        </p:spPr>
        <p:txBody>
          <a:bodyPr>
            <a:normAutofit fontScale="77500" lnSpcReduction="20000"/>
          </a:bodyPr>
          <a:lstStyle/>
          <a:p>
            <a:pPr>
              <a:buFont typeface="Arial"/>
              <a:buChar char="•"/>
            </a:pPr>
            <a:endParaRPr lang="en-IN" dirty="0">
              <a:solidFill>
                <a:srgbClr val="000000"/>
              </a:solidFill>
              <a:latin typeface="Times New Roman"/>
            </a:endParaRPr>
          </a:p>
          <a:p>
            <a:pPr lvl="1" algn="just">
              <a:buFont typeface="Arial"/>
              <a:buChar char="•"/>
            </a:pPr>
            <a:r>
              <a:rPr lang="en-IN" sz="3400" dirty="0">
                <a:solidFill>
                  <a:srgbClr val="000000"/>
                </a:solidFill>
              </a:rPr>
              <a:t>P</a:t>
            </a:r>
            <a:r>
              <a:rPr lang="en-IN" sz="3400" dirty="0" smtClean="0">
                <a:solidFill>
                  <a:srgbClr val="000000"/>
                </a:solidFill>
              </a:rPr>
              <a:t>rovided </a:t>
            </a:r>
            <a:r>
              <a:rPr lang="en-IN" sz="3400" dirty="0">
                <a:solidFill>
                  <a:srgbClr val="000000"/>
                </a:solidFill>
              </a:rPr>
              <a:t>that if any relative or friend of the mentally ill person desires that the mentally ill person be sent to any particular licensed psychiatric hospital or licensed psychiatric nursing home for treatment therein and undertakes in writing to the satisfaction of the Magistrate to pay the cost of maintenance of the mentally ill person in such hospital or nursing home, the Magistrate shall, if the medical officer in charge of such hospital or nursing home consents, make a reception order for the admission of the mentally ill person into that hospital or nursing home and detention therein;</a:t>
            </a:r>
            <a:br>
              <a:rPr lang="en-IN" sz="3400" dirty="0">
                <a:solidFill>
                  <a:srgbClr val="000000"/>
                </a:solidFill>
              </a:rPr>
            </a:br>
            <a:r>
              <a:rPr lang="en-IN" sz="3400" dirty="0">
                <a:solidFill>
                  <a:srgbClr val="000000"/>
                </a:solidFill>
              </a:rPr>
              <a:t> </a:t>
            </a:r>
            <a:br>
              <a:rPr lang="en-IN" sz="3400" dirty="0">
                <a:solidFill>
                  <a:srgbClr val="000000"/>
                </a:solidFill>
              </a:rPr>
            </a:br>
            <a:endParaRPr lang="en-IN" sz="3400" dirty="0">
              <a:solidFill>
                <a:srgbClr val="000000"/>
              </a:solidFill>
            </a:endParaRPr>
          </a:p>
          <a:p>
            <a:pPr marL="0" indent="0" algn="just">
              <a:buNone/>
            </a:pPr>
            <a:endParaRPr lang="en-IN" b="0" i="0" dirty="0">
              <a:solidFill>
                <a:srgbClr val="000000"/>
              </a:solidFill>
              <a:effectLst/>
              <a:latin typeface="Times New Roman"/>
            </a:endParaRPr>
          </a:p>
        </p:txBody>
      </p:sp>
    </p:spTree>
    <p:extLst>
      <p:ext uri="{BB962C8B-B14F-4D97-AF65-F5344CB8AC3E}">
        <p14:creationId xmlns:p14="http://schemas.microsoft.com/office/powerpoint/2010/main" val="34658143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solidFill>
                  <a:srgbClr val="000000"/>
                </a:solidFill>
                <a:latin typeface="Comic Sans MS"/>
              </a:rPr>
              <a:t> </a:t>
            </a:r>
            <a:r>
              <a:rPr lang="en-IN" sz="2700" dirty="0">
                <a:solidFill>
                  <a:srgbClr val="000000"/>
                </a:solidFill>
                <a:latin typeface="+mn-lt"/>
              </a:rPr>
              <a:t>ORDER IN CASE OF MENTALLY ILL PERSON CRUELLY </a:t>
            </a:r>
            <a:r>
              <a:rPr lang="en-IN" sz="2700" dirty="0" smtClean="0">
                <a:solidFill>
                  <a:srgbClr val="000000"/>
                </a:solidFill>
                <a:latin typeface="+mn-lt"/>
              </a:rPr>
              <a:t>TREATED NOT </a:t>
            </a:r>
            <a:r>
              <a:rPr lang="en-IN" sz="2700" dirty="0">
                <a:solidFill>
                  <a:srgbClr val="000000"/>
                </a:solidFill>
                <a:latin typeface="+mn-lt"/>
              </a:rPr>
              <a:t>UNDER PROPER CARE AND CONTROL </a:t>
            </a:r>
            <a:r>
              <a:rPr lang="en-IN" dirty="0">
                <a:solidFill>
                  <a:srgbClr val="000000"/>
                </a:solidFill>
                <a:latin typeface="+mn-lt"/>
              </a:rPr>
              <a:t>-</a:t>
            </a:r>
            <a:endParaRPr lang="en-IN" dirty="0">
              <a:latin typeface="+mn-lt"/>
            </a:endParaRPr>
          </a:p>
        </p:txBody>
      </p:sp>
      <p:sp>
        <p:nvSpPr>
          <p:cNvPr id="3" name="Content Placeholder 2"/>
          <p:cNvSpPr>
            <a:spLocks noGrp="1"/>
          </p:cNvSpPr>
          <p:nvPr>
            <p:ph idx="1"/>
          </p:nvPr>
        </p:nvSpPr>
        <p:spPr/>
        <p:txBody>
          <a:bodyPr>
            <a:normAutofit fontScale="92500" lnSpcReduction="20000"/>
          </a:bodyPr>
          <a:lstStyle/>
          <a:p>
            <a:pPr algn="just">
              <a:buFont typeface="Arial"/>
              <a:buChar char="•"/>
            </a:pPr>
            <a:r>
              <a:rPr lang="en-IN" dirty="0">
                <a:solidFill>
                  <a:srgbClr val="000000"/>
                </a:solidFill>
              </a:rPr>
              <a:t>Very officer in charge of a police station is mentally ill and is not under proper care and control, or is mentally ill person, shall forthwith report the fact to the Magistrate within the local limits of whose jurisdiction the mentally ill person resides.</a:t>
            </a:r>
          </a:p>
          <a:p>
            <a:pPr algn="just">
              <a:buFont typeface="Arial"/>
              <a:buChar char="•"/>
            </a:pPr>
            <a:r>
              <a:rPr lang="en-IN" dirty="0">
                <a:solidFill>
                  <a:srgbClr val="000000"/>
                </a:solidFill>
              </a:rPr>
              <a:t>Any private person who has reason to believe that any person is mentally ill and is not under proper care and control,, or is ill-treated or neglected by any relative or other person having charge of such mentally ill person, may report the fact to the Magistrate within the local limits of whose jurisdiction the mentally ill person resides.</a:t>
            </a:r>
          </a:p>
          <a:p>
            <a:pPr algn="just">
              <a:buFont typeface="Arial"/>
              <a:buChar char="•"/>
            </a:pPr>
            <a:r>
              <a:rPr lang="en-IN" dirty="0">
                <a:solidFill>
                  <a:srgbClr val="000000"/>
                </a:solidFill>
              </a:rPr>
              <a:t>If it appears to the Magistrate, on the report of a police officer or on the report or information derived from any other person, or otherwise that any mentally ill person within the local limits of his jurisdiction is not under proper care and control, or is ill-treated or neglected by any relative or other person having the charge of such mentally ill person, the Magistrate may cause the mentally ill person to be produced before him, and summon such relative or other person who is, or who ought to be in charge of, such mentally ill person.</a:t>
            </a:r>
            <a:endParaRPr lang="en-IN" b="0" i="0" dirty="0">
              <a:solidFill>
                <a:srgbClr val="000000"/>
              </a:solidFill>
              <a:effectLst/>
            </a:endParaRPr>
          </a:p>
        </p:txBody>
      </p:sp>
    </p:spTree>
    <p:extLst>
      <p:ext uri="{BB962C8B-B14F-4D97-AF65-F5344CB8AC3E}">
        <p14:creationId xmlns:p14="http://schemas.microsoft.com/office/powerpoint/2010/main" val="2968320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b="1" dirty="0">
                <a:solidFill>
                  <a:srgbClr val="555555"/>
                </a:solidFill>
                <a:ea typeface="+mn-ea"/>
                <a:cs typeface="+mn-cs"/>
              </a:rPr>
              <a:t>Techniques of Evaluation</a:t>
            </a:r>
          </a:p>
        </p:txBody>
      </p:sp>
      <p:sp>
        <p:nvSpPr>
          <p:cNvPr id="3" name="Content Placeholder 2"/>
          <p:cNvSpPr>
            <a:spLocks noGrp="1"/>
          </p:cNvSpPr>
          <p:nvPr>
            <p:ph idx="1"/>
          </p:nvPr>
        </p:nvSpPr>
        <p:spPr>
          <a:xfrm>
            <a:off x="1331640" y="1600200"/>
            <a:ext cx="7355160" cy="4525963"/>
          </a:xfrm>
        </p:spPr>
        <p:txBody>
          <a:bodyPr>
            <a:normAutofit/>
          </a:bodyPr>
          <a:lstStyle/>
          <a:p>
            <a:pPr>
              <a:buFont typeface="Arial"/>
              <a:buChar char="•"/>
            </a:pPr>
            <a:r>
              <a:rPr lang="en-IN" b="1" i="0" dirty="0" smtClean="0">
                <a:solidFill>
                  <a:srgbClr val="555555"/>
                </a:solidFill>
                <a:effectLst/>
                <a:latin typeface="Calibri" pitchFamily="34" charset="0"/>
              </a:rPr>
              <a:t>Observation</a:t>
            </a:r>
          </a:p>
          <a:p>
            <a:pPr>
              <a:buFont typeface="Arial"/>
              <a:buChar char="•"/>
            </a:pPr>
            <a:r>
              <a:rPr lang="en-IN" b="1" i="0" dirty="0" smtClean="0">
                <a:solidFill>
                  <a:srgbClr val="555555"/>
                </a:solidFill>
                <a:effectLst/>
                <a:latin typeface="Calibri" pitchFamily="34" charset="0"/>
              </a:rPr>
              <a:t>Questionnaire</a:t>
            </a:r>
          </a:p>
          <a:p>
            <a:pPr>
              <a:buFont typeface="Arial"/>
              <a:buChar char="•"/>
            </a:pPr>
            <a:r>
              <a:rPr lang="en-IN" b="1" i="0" dirty="0" smtClean="0">
                <a:solidFill>
                  <a:srgbClr val="555555"/>
                </a:solidFill>
                <a:effectLst/>
                <a:latin typeface="Calibri" pitchFamily="34" charset="0"/>
              </a:rPr>
              <a:t>Interview</a:t>
            </a:r>
          </a:p>
          <a:p>
            <a:pPr>
              <a:buFont typeface="Arial"/>
              <a:buChar char="•"/>
            </a:pPr>
            <a:r>
              <a:rPr lang="en-IN" b="1" i="0" dirty="0" smtClean="0">
                <a:solidFill>
                  <a:srgbClr val="555555"/>
                </a:solidFill>
                <a:effectLst/>
                <a:latin typeface="Calibri" pitchFamily="34" charset="0"/>
              </a:rPr>
              <a:t>Self diaries</a:t>
            </a:r>
          </a:p>
          <a:p>
            <a:pPr>
              <a:buFont typeface="Arial"/>
              <a:buChar char="•"/>
            </a:pPr>
            <a:r>
              <a:rPr lang="en-IN" b="1" i="0" dirty="0" smtClean="0">
                <a:solidFill>
                  <a:srgbClr val="555555"/>
                </a:solidFill>
                <a:effectLst/>
                <a:latin typeface="Calibri" pitchFamily="34" charset="0"/>
              </a:rPr>
              <a:t>Self recording of specific incidents</a:t>
            </a:r>
            <a:endParaRPr lang="en-IN" b="1" i="0" dirty="0">
              <a:solidFill>
                <a:srgbClr val="555555"/>
              </a:solidFill>
              <a:effectLst/>
              <a:latin typeface="Calibri" pitchFamily="34" charset="0"/>
            </a:endParaRPr>
          </a:p>
        </p:txBody>
      </p:sp>
    </p:spTree>
    <p:extLst>
      <p:ext uri="{BB962C8B-B14F-4D97-AF65-F5344CB8AC3E}">
        <p14:creationId xmlns:p14="http://schemas.microsoft.com/office/powerpoint/2010/main" val="507018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549275"/>
            <a:ext cx="7618413" cy="5576888"/>
          </a:xfrm>
        </p:spPr>
        <p:txBody>
          <a:bodyPr>
            <a:normAutofit lnSpcReduction="10000"/>
          </a:bodyPr>
          <a:lstStyle/>
          <a:p>
            <a:pPr algn="just">
              <a:buFont typeface="Arial"/>
              <a:buChar char="•"/>
            </a:pPr>
            <a:r>
              <a:rPr lang="en-IN" dirty="0">
                <a:solidFill>
                  <a:srgbClr val="000000"/>
                </a:solidFill>
              </a:rPr>
              <a:t>If such relative or any other person is legally bound to maintain the mentally ill person, the Magistrate may, by order, require the relative or the other person to take proper care of such mentally ill person and where such relative or other person </a:t>
            </a:r>
            <a:r>
              <a:rPr lang="en-IN" dirty="0" smtClean="0">
                <a:solidFill>
                  <a:srgbClr val="000000"/>
                </a:solidFill>
              </a:rPr>
              <a:t>will fully </a:t>
            </a:r>
            <a:r>
              <a:rPr lang="en-IN" dirty="0">
                <a:solidFill>
                  <a:srgbClr val="000000"/>
                </a:solidFill>
              </a:rPr>
              <a:t>neglects to comply with the said order, he shall be punishable with fine which may extend to two thousand rupees</a:t>
            </a:r>
            <a:r>
              <a:rPr lang="en-IN" dirty="0" smtClean="0">
                <a:solidFill>
                  <a:srgbClr val="000000"/>
                </a:solidFill>
              </a:rPr>
              <a:t>.</a:t>
            </a:r>
          </a:p>
          <a:p>
            <a:pPr marL="0" indent="0" algn="just">
              <a:buNone/>
            </a:pPr>
            <a:endParaRPr lang="en-IN" dirty="0">
              <a:solidFill>
                <a:srgbClr val="000000"/>
              </a:solidFill>
            </a:endParaRPr>
          </a:p>
          <a:p>
            <a:pPr algn="just">
              <a:buFont typeface="Arial"/>
              <a:buChar char="•"/>
            </a:pPr>
            <a:r>
              <a:rPr lang="en-IN" dirty="0">
                <a:solidFill>
                  <a:srgbClr val="000000"/>
                </a:solidFill>
              </a:rPr>
              <a:t>If there is no person legally bound to maintain the mentally ill person, or if the person legally bound to maintain the mentally ill person refuses or neglects to maintain such person, or if, for any other reason, the Magistrate thinks fit so to do, he may cause the mentally ill person to be produced before him and, without prejudice to any action that may be taken under sub -section (4) , proceed in the manner provided in Sec.24 as if such person had been produced </a:t>
            </a:r>
            <a:r>
              <a:rPr lang="en-IN" dirty="0">
                <a:solidFill>
                  <a:srgbClr val="000000"/>
                </a:solidFill>
                <a:latin typeface="Comic Sans MS,Comic Sans,Times New Roman"/>
              </a:rPr>
              <a:t>before him under sub-section (3) of Sec. 23.</a:t>
            </a:r>
            <a:endParaRPr lang="en-IN" b="0" i="0" dirty="0">
              <a:solidFill>
                <a:srgbClr val="000000"/>
              </a:solidFill>
              <a:effectLst/>
              <a:latin typeface="Times New Roman"/>
            </a:endParaRPr>
          </a:p>
        </p:txBody>
      </p:sp>
    </p:spTree>
    <p:extLst>
      <p:ext uri="{BB962C8B-B14F-4D97-AF65-F5344CB8AC3E}">
        <p14:creationId xmlns:p14="http://schemas.microsoft.com/office/powerpoint/2010/main" val="388216689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04664"/>
            <a:ext cx="8892480" cy="5996136"/>
          </a:xfrm>
        </p:spPr>
        <p:txBody>
          <a:bodyPr>
            <a:normAutofit/>
          </a:bodyPr>
          <a:lstStyle/>
          <a:p>
            <a:r>
              <a:rPr lang="en-IN" sz="3200" dirty="0">
                <a:solidFill>
                  <a:srgbClr val="000000"/>
                </a:solidFill>
              </a:rPr>
              <a:t>Provided further that if any relative or friend of the mentally ill person enters into a bond, with or without sureties for such amount as the Magistrate may determine, undertaking that such mentally ill person will be properly taken care of and shall be prevented from doing any injury to himself or to others, the Magistrate may, instead of making a reception order, hand him over to the care of such relative or friend.</a:t>
            </a:r>
            <a:endParaRPr lang="en-IN" sz="3200" dirty="0"/>
          </a:p>
        </p:txBody>
      </p:sp>
    </p:spTree>
    <p:extLst>
      <p:ext uri="{BB962C8B-B14F-4D97-AF65-F5344CB8AC3E}">
        <p14:creationId xmlns:p14="http://schemas.microsoft.com/office/powerpoint/2010/main" val="1137148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For Questionnaire</a:t>
            </a:r>
            <a:endParaRPr lang="en-IN" dirty="0"/>
          </a:p>
        </p:txBody>
      </p:sp>
      <p:sp>
        <p:nvSpPr>
          <p:cNvPr id="3" name="Content Placeholder 2"/>
          <p:cNvSpPr>
            <a:spLocks noGrp="1"/>
          </p:cNvSpPr>
          <p:nvPr>
            <p:ph idx="1"/>
          </p:nvPr>
        </p:nvSpPr>
        <p:spPr/>
        <p:txBody>
          <a:bodyPr>
            <a:normAutofit/>
          </a:bodyPr>
          <a:lstStyle/>
          <a:p>
            <a:r>
              <a:rPr lang="en-US" dirty="0" smtClean="0"/>
              <a:t>Learning –</a:t>
            </a:r>
          </a:p>
          <a:p>
            <a:r>
              <a:rPr lang="en-US" dirty="0" smtClean="0"/>
              <a:t>Rules and Mental Disorders</a:t>
            </a:r>
          </a:p>
          <a:p>
            <a:r>
              <a:rPr lang="en-US" dirty="0" smtClean="0"/>
              <a:t>Attitudes towards Mentally Ill Person</a:t>
            </a:r>
          </a:p>
          <a:p>
            <a:r>
              <a:rPr lang="en-US" dirty="0" smtClean="0"/>
              <a:t>Myths and Beliefs</a:t>
            </a:r>
          </a:p>
          <a:p>
            <a:r>
              <a:rPr lang="en-US" dirty="0" smtClean="0"/>
              <a:t>Difficulty in implementation</a:t>
            </a:r>
          </a:p>
          <a:p>
            <a:r>
              <a:rPr lang="en-US" dirty="0" smtClean="0"/>
              <a:t>Motives of family and in-laws</a:t>
            </a:r>
          </a:p>
          <a:p>
            <a:r>
              <a:rPr lang="en-US" dirty="0" smtClean="0"/>
              <a:t>False allegations/ </a:t>
            </a:r>
          </a:p>
          <a:p>
            <a:r>
              <a:rPr lang="en-US" dirty="0" smtClean="0"/>
              <a:t>Mental retardation </a:t>
            </a:r>
            <a:r>
              <a:rPr lang="en-US" dirty="0" err="1" smtClean="0"/>
              <a:t>vs</a:t>
            </a:r>
            <a:r>
              <a:rPr lang="en-US" dirty="0" smtClean="0"/>
              <a:t> mental illness</a:t>
            </a:r>
          </a:p>
          <a:p>
            <a:r>
              <a:rPr lang="en-US" dirty="0" smtClean="0"/>
              <a:t>Disability certificates</a:t>
            </a:r>
          </a:p>
          <a:p>
            <a:r>
              <a:rPr lang="en-US" dirty="0" smtClean="0"/>
              <a:t>Misuse of Mental Health act</a:t>
            </a:r>
          </a:p>
          <a:p>
            <a:endParaRPr lang="en-IN" dirty="0"/>
          </a:p>
        </p:txBody>
      </p:sp>
    </p:spTree>
    <p:extLst>
      <p:ext uri="{BB962C8B-B14F-4D97-AF65-F5344CB8AC3E}">
        <p14:creationId xmlns:p14="http://schemas.microsoft.com/office/powerpoint/2010/main" val="339910572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Methods of Evaluation at post Training</a:t>
            </a:r>
            <a:endParaRPr lang="en-IN" dirty="0"/>
          </a:p>
        </p:txBody>
      </p:sp>
      <p:sp>
        <p:nvSpPr>
          <p:cNvPr id="3" name="Content Placeholder 2"/>
          <p:cNvSpPr>
            <a:spLocks noGrp="1"/>
          </p:cNvSpPr>
          <p:nvPr>
            <p:ph idx="1"/>
          </p:nvPr>
        </p:nvSpPr>
        <p:spPr/>
        <p:txBody>
          <a:bodyPr/>
          <a:lstStyle/>
          <a:p>
            <a:r>
              <a:rPr lang="en-US" dirty="0" smtClean="0"/>
              <a:t>Self appraisal</a:t>
            </a:r>
          </a:p>
          <a:p>
            <a:r>
              <a:rPr lang="en-US" dirty="0" smtClean="0"/>
              <a:t>Peer review</a:t>
            </a:r>
          </a:p>
          <a:p>
            <a:r>
              <a:rPr lang="en-US" dirty="0" smtClean="0"/>
              <a:t>Log books</a:t>
            </a:r>
          </a:p>
          <a:p>
            <a:r>
              <a:rPr lang="en-US" dirty="0" smtClean="0"/>
              <a:t>Maintaining diary</a:t>
            </a:r>
            <a:endParaRPr lang="en-IN" dirty="0"/>
          </a:p>
        </p:txBody>
      </p:sp>
    </p:spTree>
    <p:extLst>
      <p:ext uri="{BB962C8B-B14F-4D97-AF65-F5344CB8AC3E}">
        <p14:creationId xmlns:p14="http://schemas.microsoft.com/office/powerpoint/2010/main" val="28014349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do post evaluation?</a:t>
            </a:r>
            <a:endParaRPr lang="en-IN" dirty="0"/>
          </a:p>
        </p:txBody>
      </p:sp>
      <p:sp>
        <p:nvSpPr>
          <p:cNvPr id="3" name="Content Placeholder 2"/>
          <p:cNvSpPr>
            <a:spLocks noGrp="1"/>
          </p:cNvSpPr>
          <p:nvPr>
            <p:ph idx="1"/>
          </p:nvPr>
        </p:nvSpPr>
        <p:spPr/>
        <p:txBody>
          <a:bodyPr>
            <a:normAutofit/>
          </a:bodyPr>
          <a:lstStyle/>
          <a:p>
            <a:r>
              <a:rPr lang="en-US" sz="2800" dirty="0" smtClean="0"/>
              <a:t>Immediately after the training</a:t>
            </a:r>
          </a:p>
          <a:p>
            <a:r>
              <a:rPr lang="en-US" sz="2800" dirty="0" smtClean="0"/>
              <a:t>After a month</a:t>
            </a:r>
          </a:p>
          <a:p>
            <a:r>
              <a:rPr lang="en-US" sz="2800" dirty="0" smtClean="0"/>
              <a:t>After 3 months</a:t>
            </a:r>
          </a:p>
          <a:p>
            <a:r>
              <a:rPr lang="en-US" sz="2800" dirty="0" smtClean="0"/>
              <a:t>Periodic</a:t>
            </a:r>
          </a:p>
          <a:p>
            <a:r>
              <a:rPr lang="en-US" sz="2800" dirty="0" smtClean="0"/>
              <a:t>Regular intervals</a:t>
            </a:r>
            <a:endParaRPr lang="en-IN" sz="2800" dirty="0"/>
          </a:p>
        </p:txBody>
      </p:sp>
    </p:spTree>
    <p:extLst>
      <p:ext uri="{BB962C8B-B14F-4D97-AF65-F5344CB8AC3E}">
        <p14:creationId xmlns:p14="http://schemas.microsoft.com/office/powerpoint/2010/main" val="20279698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04864"/>
            <a:ext cx="8229600" cy="2448272"/>
          </a:xfrm>
        </p:spPr>
        <p:txBody>
          <a:bodyPr/>
          <a:lstStyle/>
          <a:p>
            <a:r>
              <a:rPr lang="en-US" b="1" dirty="0" smtClean="0"/>
              <a:t>Questions and Clarifications</a:t>
            </a:r>
            <a:endParaRPr lang="en-IN" b="1" dirty="0"/>
          </a:p>
        </p:txBody>
      </p:sp>
    </p:spTree>
    <p:extLst>
      <p:ext uri="{BB962C8B-B14F-4D97-AF65-F5344CB8AC3E}">
        <p14:creationId xmlns:p14="http://schemas.microsoft.com/office/powerpoint/2010/main" val="3004301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 of Evaluation</a:t>
            </a:r>
            <a:endParaRPr lang="en-IN" b="1" dirty="0"/>
          </a:p>
        </p:txBody>
      </p:sp>
      <p:sp>
        <p:nvSpPr>
          <p:cNvPr id="3" name="Content Placeholder 2"/>
          <p:cNvSpPr>
            <a:spLocks noGrp="1"/>
          </p:cNvSpPr>
          <p:nvPr>
            <p:ph idx="1"/>
          </p:nvPr>
        </p:nvSpPr>
        <p:spPr/>
        <p:txBody>
          <a:bodyPr>
            <a:normAutofit fontScale="40000" lnSpcReduction="20000"/>
          </a:bodyPr>
          <a:lstStyle/>
          <a:p>
            <a:pPr marL="0" lvl="0" indent="0">
              <a:buNone/>
            </a:pPr>
            <a:r>
              <a:rPr lang="en-IN" sz="5100" b="0" i="0" dirty="0" smtClean="0">
                <a:solidFill>
                  <a:srgbClr val="555555"/>
                </a:solidFill>
                <a:effectLst/>
                <a:latin typeface="Calibri" pitchFamily="34" charset="0"/>
              </a:rPr>
              <a:t>     </a:t>
            </a:r>
            <a:r>
              <a:rPr lang="en-IN" sz="5100" b="1" i="0" dirty="0" smtClean="0">
                <a:solidFill>
                  <a:srgbClr val="555555"/>
                </a:solidFill>
                <a:effectLst/>
                <a:latin typeface="Calibri" pitchFamily="34" charset="0"/>
              </a:rPr>
              <a:t>Formative  </a:t>
            </a:r>
            <a:r>
              <a:rPr lang="en-IN" sz="5100" b="1" dirty="0" smtClean="0">
                <a:solidFill>
                  <a:srgbClr val="555555"/>
                </a:solidFill>
                <a:latin typeface="Calibri" pitchFamily="34" charset="0"/>
              </a:rPr>
              <a:t>evaluation</a:t>
            </a:r>
          </a:p>
          <a:p>
            <a:pPr marL="0" lvl="0" indent="0" algn="just">
              <a:buNone/>
            </a:pPr>
            <a:r>
              <a:rPr lang="en-IN" sz="5000" dirty="0">
                <a:solidFill>
                  <a:srgbClr val="555555"/>
                </a:solidFill>
                <a:latin typeface="Calibri" pitchFamily="34" charset="0"/>
              </a:rPr>
              <a:t> </a:t>
            </a:r>
            <a:r>
              <a:rPr lang="en-IN" sz="5000" dirty="0" smtClean="0">
                <a:solidFill>
                  <a:srgbClr val="555555"/>
                </a:solidFill>
                <a:latin typeface="Calibri" pitchFamily="34" charset="0"/>
              </a:rPr>
              <a:t>    provides  on going </a:t>
            </a:r>
            <a:r>
              <a:rPr lang="en-IN" sz="5000" dirty="0">
                <a:solidFill>
                  <a:srgbClr val="555555"/>
                </a:solidFill>
                <a:latin typeface="Calibri" pitchFamily="34" charset="0"/>
              </a:rPr>
              <a:t>feedback to the curriculum designers and </a:t>
            </a:r>
            <a:r>
              <a:rPr lang="en-IN" sz="5000" dirty="0" smtClean="0">
                <a:solidFill>
                  <a:srgbClr val="555555"/>
                </a:solidFill>
                <a:latin typeface="Calibri" pitchFamily="34" charset="0"/>
              </a:rPr>
              <a:t>developers                   	to </a:t>
            </a:r>
            <a:r>
              <a:rPr lang="en-IN" sz="5000" dirty="0">
                <a:solidFill>
                  <a:srgbClr val="555555"/>
                </a:solidFill>
                <a:latin typeface="Calibri" pitchFamily="34" charset="0"/>
              </a:rPr>
              <a:t>ensure that what is being created </a:t>
            </a:r>
            <a:r>
              <a:rPr lang="en-IN" sz="5000" dirty="0" smtClean="0">
                <a:solidFill>
                  <a:srgbClr val="555555"/>
                </a:solidFill>
                <a:latin typeface="Calibri" pitchFamily="34" charset="0"/>
              </a:rPr>
              <a:t>really </a:t>
            </a:r>
            <a:r>
              <a:rPr lang="en-IN" sz="5000" dirty="0">
                <a:solidFill>
                  <a:srgbClr val="555555"/>
                </a:solidFill>
                <a:latin typeface="Calibri" pitchFamily="34" charset="0"/>
              </a:rPr>
              <a:t>meets the needs of the </a:t>
            </a:r>
            <a:r>
              <a:rPr lang="en-IN" sz="5000" dirty="0" smtClean="0">
                <a:solidFill>
                  <a:srgbClr val="555555"/>
                </a:solidFill>
                <a:latin typeface="Calibri" pitchFamily="34" charset="0"/>
              </a:rPr>
              <a:t>	intended </a:t>
            </a:r>
            <a:r>
              <a:rPr lang="en-IN" sz="5000" dirty="0">
                <a:solidFill>
                  <a:srgbClr val="555555"/>
                </a:solidFill>
                <a:latin typeface="Calibri" pitchFamily="34" charset="0"/>
              </a:rPr>
              <a:t>audience.</a:t>
            </a:r>
          </a:p>
          <a:p>
            <a:pPr>
              <a:buFont typeface="+mj-lt"/>
              <a:buAutoNum type="arabicPeriod"/>
            </a:pPr>
            <a:endParaRPr lang="en-IN" sz="3400" b="0" i="0" dirty="0" smtClean="0">
              <a:solidFill>
                <a:srgbClr val="555555"/>
              </a:solidFill>
              <a:effectLst/>
              <a:latin typeface="Calibri" pitchFamily="34" charset="0"/>
            </a:endParaRPr>
          </a:p>
          <a:p>
            <a:pPr marL="0" indent="0">
              <a:buNone/>
            </a:pPr>
            <a:r>
              <a:rPr lang="en-IN" sz="5100" b="0" i="0" dirty="0" smtClean="0">
                <a:solidFill>
                  <a:srgbClr val="555555"/>
                </a:solidFill>
                <a:effectLst/>
                <a:latin typeface="Calibri" pitchFamily="34" charset="0"/>
              </a:rPr>
              <a:t>     </a:t>
            </a:r>
            <a:r>
              <a:rPr lang="en-IN" sz="5100" b="1" i="0" dirty="0" smtClean="0">
                <a:solidFill>
                  <a:srgbClr val="555555"/>
                </a:solidFill>
                <a:effectLst/>
                <a:latin typeface="Calibri" pitchFamily="34" charset="0"/>
              </a:rPr>
              <a:t>Process</a:t>
            </a:r>
            <a:r>
              <a:rPr lang="en-IN" sz="5100" b="1" dirty="0" smtClean="0">
                <a:solidFill>
                  <a:srgbClr val="555555"/>
                </a:solidFill>
                <a:latin typeface="Calibri" pitchFamily="34" charset="0"/>
              </a:rPr>
              <a:t> </a:t>
            </a:r>
            <a:r>
              <a:rPr lang="en-IN" sz="5100" b="1" dirty="0">
                <a:solidFill>
                  <a:srgbClr val="555555"/>
                </a:solidFill>
                <a:latin typeface="Calibri" pitchFamily="34" charset="0"/>
              </a:rPr>
              <a:t>evaluation </a:t>
            </a:r>
            <a:endParaRPr lang="en-IN" sz="5100" b="1" dirty="0" smtClean="0">
              <a:solidFill>
                <a:srgbClr val="555555"/>
              </a:solidFill>
              <a:latin typeface="Calibri" pitchFamily="34" charset="0"/>
            </a:endParaRPr>
          </a:p>
          <a:p>
            <a:pPr marL="0" indent="0">
              <a:buNone/>
            </a:pPr>
            <a:r>
              <a:rPr lang="en-IN" sz="5000" dirty="0">
                <a:solidFill>
                  <a:srgbClr val="555555"/>
                </a:solidFill>
                <a:latin typeface="Calibri" pitchFamily="34" charset="0"/>
              </a:rPr>
              <a:t> </a:t>
            </a:r>
            <a:r>
              <a:rPr lang="en-IN" sz="5000" dirty="0" smtClean="0">
                <a:solidFill>
                  <a:srgbClr val="555555"/>
                </a:solidFill>
                <a:latin typeface="Calibri" pitchFamily="34" charset="0"/>
              </a:rPr>
              <a:t>    provides </a:t>
            </a:r>
            <a:r>
              <a:rPr lang="en-IN" sz="5000" dirty="0">
                <a:solidFill>
                  <a:srgbClr val="555555"/>
                </a:solidFill>
                <a:latin typeface="Calibri" pitchFamily="34" charset="0"/>
              </a:rPr>
              <a:t>information about what occurs during training. This includes </a:t>
            </a:r>
            <a:r>
              <a:rPr lang="en-IN" sz="5000" dirty="0" smtClean="0">
                <a:solidFill>
                  <a:srgbClr val="555555"/>
                </a:solidFill>
                <a:latin typeface="Calibri" pitchFamily="34" charset="0"/>
              </a:rPr>
              <a:t>	giving  and   receiving </a:t>
            </a:r>
            <a:r>
              <a:rPr lang="en-IN" sz="5000" dirty="0">
                <a:solidFill>
                  <a:srgbClr val="555555"/>
                </a:solidFill>
                <a:latin typeface="Calibri" pitchFamily="34" charset="0"/>
              </a:rPr>
              <a:t>verbal </a:t>
            </a:r>
            <a:r>
              <a:rPr lang="en-IN" sz="5000" dirty="0" smtClean="0">
                <a:solidFill>
                  <a:srgbClr val="555555"/>
                </a:solidFill>
                <a:latin typeface="Calibri" pitchFamily="34" charset="0"/>
              </a:rPr>
              <a:t>feedback</a:t>
            </a:r>
          </a:p>
          <a:p>
            <a:pPr>
              <a:buFont typeface="+mj-lt"/>
              <a:buAutoNum type="arabicPeriod"/>
            </a:pPr>
            <a:endParaRPr lang="en-IN" sz="3400" b="0" i="0" dirty="0" smtClean="0">
              <a:solidFill>
                <a:srgbClr val="555555"/>
              </a:solidFill>
              <a:effectLst/>
              <a:latin typeface="Calibri" pitchFamily="34" charset="0"/>
            </a:endParaRPr>
          </a:p>
          <a:p>
            <a:pPr marL="0" indent="0">
              <a:buNone/>
            </a:pPr>
            <a:r>
              <a:rPr lang="en-IN" sz="3400" b="1" i="0" dirty="0" smtClean="0">
                <a:solidFill>
                  <a:srgbClr val="555555"/>
                </a:solidFill>
                <a:effectLst/>
                <a:latin typeface="Calibri" pitchFamily="34" charset="0"/>
              </a:rPr>
              <a:t>     </a:t>
            </a:r>
            <a:r>
              <a:rPr lang="en-IN" sz="5100" b="1" i="0" dirty="0" smtClean="0">
                <a:solidFill>
                  <a:srgbClr val="555555"/>
                </a:solidFill>
                <a:effectLst/>
                <a:latin typeface="Calibri" pitchFamily="34" charset="0"/>
              </a:rPr>
              <a:t>Outcome</a:t>
            </a:r>
            <a:r>
              <a:rPr lang="en-IN" sz="5100" b="1" dirty="0" smtClean="0">
                <a:solidFill>
                  <a:srgbClr val="555555"/>
                </a:solidFill>
                <a:latin typeface="Calibri" pitchFamily="34" charset="0"/>
              </a:rPr>
              <a:t> evaluation</a:t>
            </a:r>
          </a:p>
          <a:p>
            <a:pPr marL="0" indent="0">
              <a:buNone/>
            </a:pPr>
            <a:r>
              <a:rPr lang="en-IN" sz="3400" dirty="0" smtClean="0">
                <a:solidFill>
                  <a:srgbClr val="555555"/>
                </a:solidFill>
                <a:latin typeface="Calibri" pitchFamily="34" charset="0"/>
              </a:rPr>
              <a:t>    </a:t>
            </a:r>
            <a:r>
              <a:rPr lang="en-IN" sz="5000" dirty="0">
                <a:solidFill>
                  <a:srgbClr val="555555"/>
                </a:solidFill>
                <a:latin typeface="Calibri" pitchFamily="34" charset="0"/>
              </a:rPr>
              <a:t>determines whether or not the desired results (e.g., what participants are </a:t>
            </a:r>
            <a:r>
              <a:rPr lang="en-IN" sz="5000" dirty="0" smtClean="0">
                <a:solidFill>
                  <a:srgbClr val="555555"/>
                </a:solidFill>
                <a:latin typeface="Calibri" pitchFamily="34" charset="0"/>
              </a:rPr>
              <a:t>   	doing</a:t>
            </a:r>
            <a:r>
              <a:rPr lang="en-IN" sz="5000" dirty="0">
                <a:solidFill>
                  <a:srgbClr val="555555"/>
                </a:solidFill>
                <a:latin typeface="Calibri" pitchFamily="34" charset="0"/>
              </a:rPr>
              <a:t>) </a:t>
            </a:r>
            <a:r>
              <a:rPr lang="en-IN" sz="5000" dirty="0" smtClean="0">
                <a:solidFill>
                  <a:srgbClr val="555555"/>
                </a:solidFill>
                <a:latin typeface="Calibri" pitchFamily="34" charset="0"/>
              </a:rPr>
              <a:t>	of </a:t>
            </a:r>
            <a:r>
              <a:rPr lang="en-IN" sz="5000" dirty="0">
                <a:solidFill>
                  <a:srgbClr val="555555"/>
                </a:solidFill>
                <a:latin typeface="Calibri" pitchFamily="34" charset="0"/>
              </a:rPr>
              <a:t>applying new skills were Achieved in the </a:t>
            </a:r>
            <a:r>
              <a:rPr lang="en-IN" sz="5000" dirty="0" smtClean="0">
                <a:solidFill>
                  <a:srgbClr val="555555"/>
                </a:solidFill>
                <a:latin typeface="Calibri" pitchFamily="34" charset="0"/>
              </a:rPr>
              <a:t>short-term</a:t>
            </a:r>
          </a:p>
          <a:p>
            <a:pPr>
              <a:buFont typeface="+mj-lt"/>
              <a:buAutoNum type="arabicPeriod"/>
            </a:pPr>
            <a:endParaRPr lang="en-IN" sz="4200" b="0" i="0" dirty="0" smtClean="0">
              <a:solidFill>
                <a:srgbClr val="555555"/>
              </a:solidFill>
              <a:effectLst/>
              <a:latin typeface="Calibri" pitchFamily="34" charset="0"/>
            </a:endParaRPr>
          </a:p>
          <a:p>
            <a:pPr marL="0" lvl="0" indent="0">
              <a:buNone/>
            </a:pPr>
            <a:r>
              <a:rPr lang="en-IN" sz="5100" b="0" i="0" dirty="0" smtClean="0">
                <a:solidFill>
                  <a:srgbClr val="555555"/>
                </a:solidFill>
                <a:effectLst/>
                <a:latin typeface="Calibri" pitchFamily="34" charset="0"/>
              </a:rPr>
              <a:t>     </a:t>
            </a:r>
            <a:r>
              <a:rPr lang="en-IN" sz="5100" b="1" i="0" dirty="0" smtClean="0">
                <a:solidFill>
                  <a:srgbClr val="555555"/>
                </a:solidFill>
                <a:effectLst/>
                <a:latin typeface="Calibri" pitchFamily="34" charset="0"/>
              </a:rPr>
              <a:t>Impact </a:t>
            </a:r>
          </a:p>
          <a:p>
            <a:pPr marL="0" lvl="0" indent="0">
              <a:buNone/>
            </a:pPr>
            <a:r>
              <a:rPr lang="en-IN" sz="5000" b="1" dirty="0">
                <a:solidFill>
                  <a:srgbClr val="555555"/>
                </a:solidFill>
                <a:latin typeface="Calibri" pitchFamily="34" charset="0"/>
              </a:rPr>
              <a:t> </a:t>
            </a:r>
            <a:r>
              <a:rPr lang="en-IN" sz="5000" b="1" dirty="0" smtClean="0">
                <a:solidFill>
                  <a:srgbClr val="555555"/>
                </a:solidFill>
                <a:latin typeface="Calibri" pitchFamily="34" charset="0"/>
              </a:rPr>
              <a:t>  </a:t>
            </a:r>
            <a:r>
              <a:rPr lang="en-IN" sz="5000" b="1" i="0" dirty="0" smtClean="0">
                <a:solidFill>
                  <a:srgbClr val="555555"/>
                </a:solidFill>
                <a:effectLst/>
                <a:latin typeface="Calibri" pitchFamily="34" charset="0"/>
              </a:rPr>
              <a:t> </a:t>
            </a:r>
            <a:r>
              <a:rPr lang="en-IN" sz="5000" b="1" dirty="0" smtClean="0">
                <a:solidFill>
                  <a:srgbClr val="555555"/>
                </a:solidFill>
                <a:latin typeface="Calibri" pitchFamily="34" charset="0"/>
              </a:rPr>
              <a:t>d</a:t>
            </a:r>
            <a:r>
              <a:rPr lang="en-IN" sz="5000" dirty="0" smtClean="0">
                <a:solidFill>
                  <a:srgbClr val="555555"/>
                </a:solidFill>
                <a:latin typeface="Calibri" pitchFamily="34" charset="0"/>
              </a:rPr>
              <a:t>etermines </a:t>
            </a:r>
            <a:r>
              <a:rPr lang="en-IN" sz="5000" dirty="0">
                <a:solidFill>
                  <a:srgbClr val="555555"/>
                </a:solidFill>
                <a:latin typeface="Calibri" pitchFamily="34" charset="0"/>
              </a:rPr>
              <a:t>how the results of the training affect the strategic goal</a:t>
            </a:r>
          </a:p>
          <a:p>
            <a:pPr lvl="2">
              <a:buFont typeface="+mj-lt"/>
              <a:buAutoNum type="arabicPeriod"/>
            </a:pPr>
            <a:endParaRPr lang="en-IN" sz="5000" b="0" i="0" dirty="0" smtClean="0">
              <a:solidFill>
                <a:srgbClr val="555555"/>
              </a:solidFill>
              <a:effectLst/>
              <a:latin typeface="Calibri" pitchFamily="34" charset="0"/>
            </a:endParaRPr>
          </a:p>
          <a:p>
            <a:pPr>
              <a:buFont typeface="+mj-lt"/>
              <a:buAutoNum type="arabicPeriod"/>
            </a:pPr>
            <a:endParaRPr lang="en-IN" b="0" i="0" dirty="0" smtClean="0">
              <a:solidFill>
                <a:srgbClr val="555555"/>
              </a:solidFill>
              <a:effectLst/>
              <a:latin typeface="Verdana"/>
            </a:endParaRPr>
          </a:p>
        </p:txBody>
      </p:sp>
    </p:spTree>
    <p:extLst>
      <p:ext uri="{BB962C8B-B14F-4D97-AF65-F5344CB8AC3E}">
        <p14:creationId xmlns:p14="http://schemas.microsoft.com/office/powerpoint/2010/main" val="3730302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marL="342900" lvl="0" indent="-342900">
              <a:spcBef>
                <a:spcPct val="20000"/>
              </a:spcBef>
            </a:pPr>
            <a:r>
              <a:rPr lang="en-IN" b="1" dirty="0">
                <a:solidFill>
                  <a:srgbClr val="555555"/>
                </a:solidFill>
                <a:latin typeface="Calibri" pitchFamily="34" charset="0"/>
                <a:ea typeface="+mn-ea"/>
                <a:cs typeface="+mn-cs"/>
              </a:rPr>
              <a:t>Formative Evaluation</a:t>
            </a:r>
          </a:p>
        </p:txBody>
      </p:sp>
      <p:sp>
        <p:nvSpPr>
          <p:cNvPr id="3" name="Content Placeholder 2"/>
          <p:cNvSpPr>
            <a:spLocks noGrp="1"/>
          </p:cNvSpPr>
          <p:nvPr>
            <p:ph idx="1"/>
          </p:nvPr>
        </p:nvSpPr>
        <p:spPr>
          <a:xfrm>
            <a:off x="457200" y="764704"/>
            <a:ext cx="8229600" cy="5361459"/>
          </a:xfrm>
        </p:spPr>
        <p:txBody>
          <a:bodyPr>
            <a:normAutofit fontScale="92500" lnSpcReduction="20000"/>
          </a:bodyPr>
          <a:lstStyle/>
          <a:p>
            <a:pPr marL="0" indent="0">
              <a:buNone/>
            </a:pPr>
            <a:r>
              <a:rPr lang="en-IN" b="0" i="0" dirty="0" smtClean="0">
                <a:solidFill>
                  <a:srgbClr val="555555"/>
                </a:solidFill>
                <a:effectLst/>
                <a:latin typeface="Verdana"/>
              </a:rPr>
              <a:t> </a:t>
            </a:r>
          </a:p>
          <a:p>
            <a:pPr>
              <a:buFont typeface="Arial"/>
              <a:buChar char="•"/>
            </a:pPr>
            <a:r>
              <a:rPr lang="en-IN" b="0" i="0" dirty="0" smtClean="0">
                <a:solidFill>
                  <a:srgbClr val="555555"/>
                </a:solidFill>
                <a:effectLst/>
                <a:latin typeface="Calibri" pitchFamily="34" charset="0"/>
              </a:rPr>
              <a:t>“any combination of measurements obtained and judgments made before or during the implementation of materials, methods, or programs to control, assure or improve the quality of program performance or delivery.”</a:t>
            </a:r>
          </a:p>
          <a:p>
            <a:pPr>
              <a:buFont typeface="Arial"/>
              <a:buChar char="•"/>
            </a:pPr>
            <a:endParaRPr lang="en-IN" b="0" i="0" dirty="0" smtClean="0">
              <a:solidFill>
                <a:srgbClr val="555555"/>
              </a:solidFill>
              <a:effectLst/>
              <a:latin typeface="Calibri" pitchFamily="34" charset="0"/>
            </a:endParaRPr>
          </a:p>
          <a:p>
            <a:pPr>
              <a:buFont typeface="Arial"/>
              <a:buChar char="•"/>
            </a:pPr>
            <a:r>
              <a:rPr lang="en-IN" b="0" i="0" dirty="0" smtClean="0">
                <a:solidFill>
                  <a:srgbClr val="555555"/>
                </a:solidFill>
                <a:effectLst/>
                <a:latin typeface="Calibri" pitchFamily="34" charset="0"/>
              </a:rPr>
              <a:t>It answers such questions as, “Are the goals and objectives suitable for the intended audience?” “Are the methods and materials appropriate to the event?” “Can the event be easily replicated?”</a:t>
            </a:r>
          </a:p>
          <a:p>
            <a:pPr>
              <a:buFont typeface="Arial"/>
              <a:buChar char="•"/>
            </a:pPr>
            <a:endParaRPr lang="en-IN" b="0" i="0" dirty="0" smtClean="0">
              <a:solidFill>
                <a:srgbClr val="555555"/>
              </a:solidFill>
              <a:effectLst/>
              <a:latin typeface="Calibri" pitchFamily="34" charset="0"/>
            </a:endParaRPr>
          </a:p>
          <a:p>
            <a:pPr>
              <a:buFont typeface="Arial"/>
              <a:buChar char="•"/>
            </a:pPr>
            <a:r>
              <a:rPr lang="en-IN" b="0" i="0" dirty="0" smtClean="0">
                <a:solidFill>
                  <a:srgbClr val="555555"/>
                </a:solidFill>
                <a:effectLst/>
                <a:latin typeface="Calibri" pitchFamily="34" charset="0"/>
              </a:rPr>
              <a:t>furnishes information for program developers and implementers.</a:t>
            </a:r>
          </a:p>
          <a:p>
            <a:pPr>
              <a:buFont typeface="Arial"/>
              <a:buChar char="•"/>
            </a:pPr>
            <a:endParaRPr lang="en-IN" b="0" i="0" dirty="0" smtClean="0">
              <a:solidFill>
                <a:srgbClr val="555555"/>
              </a:solidFill>
              <a:effectLst/>
              <a:latin typeface="Calibri" pitchFamily="34" charset="0"/>
            </a:endParaRPr>
          </a:p>
          <a:p>
            <a:pPr>
              <a:buFont typeface="Arial"/>
              <a:buChar char="•"/>
            </a:pPr>
            <a:r>
              <a:rPr lang="en-IN" b="0" i="0" dirty="0" smtClean="0">
                <a:solidFill>
                  <a:srgbClr val="555555"/>
                </a:solidFill>
                <a:effectLst/>
                <a:latin typeface="Calibri" pitchFamily="34" charset="0"/>
              </a:rPr>
              <a:t>It helps determine program planning and implementation activities in terms of (1) target population, (2) program organization, and (3) program location and timing.</a:t>
            </a:r>
          </a:p>
          <a:p>
            <a:pPr>
              <a:buFont typeface="Arial"/>
              <a:buChar char="•"/>
            </a:pPr>
            <a:endParaRPr lang="en-IN" b="0" i="0" dirty="0" smtClean="0">
              <a:solidFill>
                <a:srgbClr val="555555"/>
              </a:solidFill>
              <a:effectLst/>
              <a:latin typeface="Calibri" pitchFamily="34" charset="0"/>
            </a:endParaRPr>
          </a:p>
          <a:p>
            <a:r>
              <a:rPr lang="en-IN" b="0" i="0" dirty="0" smtClean="0">
                <a:solidFill>
                  <a:srgbClr val="555555"/>
                </a:solidFill>
                <a:effectLst/>
                <a:latin typeface="Calibri" pitchFamily="34" charset="0"/>
              </a:rPr>
              <a:t>It provides “short-loop” feedback about the quality and implementation of program activities and thus becomes critical to establishing, stabilizing, and upgrading programs.</a:t>
            </a:r>
            <a:endParaRPr lang="en-IN" b="0" i="0" dirty="0">
              <a:solidFill>
                <a:srgbClr val="555555"/>
              </a:solidFill>
              <a:effectLst/>
              <a:latin typeface="Calibri" pitchFamily="34" charset="0"/>
            </a:endParaRPr>
          </a:p>
        </p:txBody>
      </p:sp>
    </p:spTree>
    <p:extLst>
      <p:ext uri="{BB962C8B-B14F-4D97-AF65-F5344CB8AC3E}">
        <p14:creationId xmlns:p14="http://schemas.microsoft.com/office/powerpoint/2010/main" val="3592397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b="1" dirty="0">
                <a:solidFill>
                  <a:srgbClr val="555555"/>
                </a:solidFill>
                <a:latin typeface="Calibri" pitchFamily="34" charset="0"/>
                <a:ea typeface="+mn-ea"/>
                <a:cs typeface="+mn-cs"/>
              </a:rPr>
              <a:t>Process Evaluation</a:t>
            </a:r>
          </a:p>
        </p:txBody>
      </p:sp>
      <p:sp>
        <p:nvSpPr>
          <p:cNvPr id="3" name="Content Placeholder 2"/>
          <p:cNvSpPr>
            <a:spLocks noGrp="1"/>
          </p:cNvSpPr>
          <p:nvPr>
            <p:ph idx="1"/>
          </p:nvPr>
        </p:nvSpPr>
        <p:spPr>
          <a:xfrm>
            <a:off x="457200" y="1412776"/>
            <a:ext cx="8229600" cy="4713387"/>
          </a:xfrm>
        </p:spPr>
        <p:txBody>
          <a:bodyPr>
            <a:normAutofit/>
          </a:bodyPr>
          <a:lstStyle/>
          <a:p>
            <a:pPr marL="0" indent="0">
              <a:buNone/>
            </a:pPr>
            <a:r>
              <a:rPr lang="en-IN" b="0" i="0" dirty="0" smtClean="0">
                <a:solidFill>
                  <a:srgbClr val="555555"/>
                </a:solidFill>
                <a:effectLst/>
                <a:latin typeface="Verdana"/>
              </a:rPr>
              <a:t> </a:t>
            </a:r>
            <a:r>
              <a:rPr lang="en-IN" sz="2800" b="0" i="0" dirty="0" smtClean="0">
                <a:solidFill>
                  <a:srgbClr val="555555"/>
                </a:solidFill>
                <a:effectLst/>
                <a:latin typeface="Calibri" pitchFamily="34" charset="0"/>
              </a:rPr>
              <a:t> </a:t>
            </a:r>
            <a:r>
              <a:rPr lang="en-IN" sz="2400" b="0" i="0" dirty="0" smtClean="0">
                <a:solidFill>
                  <a:srgbClr val="555555"/>
                </a:solidFill>
                <a:effectLst/>
              </a:rPr>
              <a:t>“What did you do?” It focuses on procedures and   	actions being used to produce results.</a:t>
            </a:r>
          </a:p>
          <a:p>
            <a:pPr marL="0" indent="0">
              <a:buNone/>
            </a:pPr>
            <a:endParaRPr lang="en-IN" sz="2400" b="0" i="0" dirty="0" smtClean="0">
              <a:solidFill>
                <a:srgbClr val="555555"/>
              </a:solidFill>
              <a:effectLst/>
            </a:endParaRPr>
          </a:p>
          <a:p>
            <a:pPr>
              <a:buFont typeface="Arial"/>
              <a:buChar char="•"/>
            </a:pPr>
            <a:r>
              <a:rPr lang="en-IN" sz="2400" b="0" i="0" dirty="0" smtClean="0">
                <a:solidFill>
                  <a:srgbClr val="555555"/>
                </a:solidFill>
                <a:effectLst/>
              </a:rPr>
              <a:t>It monitors the quality of an event or project by various means. Traditionally, working as an “onlooker,” the evaluator describes this process and measures the results in oral and written reports.</a:t>
            </a:r>
          </a:p>
          <a:p>
            <a:pPr>
              <a:buFont typeface="Arial"/>
              <a:buChar char="•"/>
            </a:pPr>
            <a:endParaRPr lang="en-IN" sz="2400" b="0" i="0" dirty="0" smtClean="0">
              <a:solidFill>
                <a:srgbClr val="555555"/>
              </a:solidFill>
              <a:effectLst/>
            </a:endParaRPr>
          </a:p>
          <a:p>
            <a:pPr>
              <a:buFont typeface="Arial"/>
              <a:buChar char="•"/>
            </a:pPr>
            <a:r>
              <a:rPr lang="en-IN" sz="2400" b="0" i="0" dirty="0" smtClean="0">
                <a:solidFill>
                  <a:srgbClr val="555555"/>
                </a:solidFill>
                <a:effectLst/>
              </a:rPr>
              <a:t>Is the most common type of training evaluation. It takes place during training delivery and at the end of the event.</a:t>
            </a:r>
            <a:endParaRPr lang="en-IN" sz="2400" b="0" i="0" dirty="0">
              <a:solidFill>
                <a:srgbClr val="555555"/>
              </a:solidFill>
              <a:effectLst/>
            </a:endParaRPr>
          </a:p>
        </p:txBody>
      </p:sp>
    </p:spTree>
    <p:extLst>
      <p:ext uri="{BB962C8B-B14F-4D97-AF65-F5344CB8AC3E}">
        <p14:creationId xmlns:p14="http://schemas.microsoft.com/office/powerpoint/2010/main" val="3783943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spcBef>
                <a:spcPct val="20000"/>
              </a:spcBef>
            </a:pPr>
            <a:r>
              <a:rPr lang="en-IN" b="1" dirty="0">
                <a:solidFill>
                  <a:srgbClr val="555555"/>
                </a:solidFill>
                <a:latin typeface="Calibri" pitchFamily="34" charset="0"/>
                <a:ea typeface="+mn-ea"/>
                <a:cs typeface="+mn-cs"/>
              </a:rPr>
              <a:t>Outcome Evaluation</a:t>
            </a:r>
          </a:p>
        </p:txBody>
      </p:sp>
      <p:sp>
        <p:nvSpPr>
          <p:cNvPr id="3" name="Content Placeholder 2"/>
          <p:cNvSpPr>
            <a:spLocks noGrp="1"/>
          </p:cNvSpPr>
          <p:nvPr>
            <p:ph idx="1"/>
          </p:nvPr>
        </p:nvSpPr>
        <p:spPr/>
        <p:txBody>
          <a:bodyPr>
            <a:normAutofit fontScale="62500" lnSpcReduction="20000"/>
          </a:bodyPr>
          <a:lstStyle/>
          <a:p>
            <a:pPr marL="0" indent="0">
              <a:buNone/>
            </a:pPr>
            <a:r>
              <a:rPr lang="en-IN" b="0" i="0" dirty="0" smtClean="0">
                <a:solidFill>
                  <a:srgbClr val="555555"/>
                </a:solidFill>
                <a:effectLst/>
                <a:latin typeface="Verdana"/>
              </a:rPr>
              <a:t> </a:t>
            </a:r>
          </a:p>
          <a:p>
            <a:r>
              <a:rPr lang="en-IN" sz="3800" b="0" i="0" dirty="0" smtClean="0">
                <a:solidFill>
                  <a:srgbClr val="555555"/>
                </a:solidFill>
                <a:effectLst/>
                <a:latin typeface="Calibri" pitchFamily="34" charset="0"/>
              </a:rPr>
              <a:t>“What happened to the knowledge, attitudes, and behaviours of the intended population?”</a:t>
            </a:r>
          </a:p>
          <a:p>
            <a:r>
              <a:rPr lang="en-IN" sz="3800" b="0" i="0" dirty="0" smtClean="0">
                <a:solidFill>
                  <a:srgbClr val="555555"/>
                </a:solidFill>
                <a:effectLst/>
                <a:latin typeface="Calibri" pitchFamily="34" charset="0"/>
              </a:rPr>
              <a:t>long-term undertaking.</a:t>
            </a:r>
          </a:p>
          <a:p>
            <a:r>
              <a:rPr lang="en-IN" sz="3800" b="0" i="0" dirty="0" smtClean="0">
                <a:solidFill>
                  <a:srgbClr val="555555"/>
                </a:solidFill>
                <a:effectLst/>
                <a:latin typeface="Calibri" pitchFamily="34" charset="0"/>
              </a:rPr>
              <a:t>Answers the question, “What did the participants do?”</a:t>
            </a:r>
          </a:p>
          <a:p>
            <a:r>
              <a:rPr lang="en-IN" sz="3800" b="0" i="0" dirty="0" smtClean="0">
                <a:solidFill>
                  <a:srgbClr val="555555"/>
                </a:solidFill>
                <a:effectLst/>
                <a:latin typeface="Calibri" pitchFamily="34" charset="0"/>
              </a:rPr>
              <a:t>Because outcomes refer to changes in </a:t>
            </a:r>
            <a:r>
              <a:rPr lang="en-IN" sz="3800" b="0" i="0" dirty="0" err="1" smtClean="0">
                <a:solidFill>
                  <a:srgbClr val="555555"/>
                </a:solidFill>
                <a:effectLst/>
                <a:latin typeface="Calibri" pitchFamily="34" charset="0"/>
              </a:rPr>
              <a:t>behavior</a:t>
            </a:r>
            <a:r>
              <a:rPr lang="en-IN" sz="3800" b="0" i="0" dirty="0" smtClean="0">
                <a:solidFill>
                  <a:srgbClr val="555555"/>
                </a:solidFill>
                <a:effectLst/>
                <a:latin typeface="Calibri" pitchFamily="34" charset="0"/>
              </a:rPr>
              <a:t>, outcome evaluation data is intended to measure what training participants were able to do at the end of training and what they actually did back on the job as a result of the training.</a:t>
            </a:r>
          </a:p>
          <a:p>
            <a:r>
              <a:rPr lang="en-IN" sz="3800" b="0" i="0" dirty="0" smtClean="0">
                <a:solidFill>
                  <a:srgbClr val="555555"/>
                </a:solidFill>
                <a:effectLst/>
                <a:latin typeface="Calibri" pitchFamily="34" charset="0"/>
              </a:rPr>
              <a:t>Impact Evaluation takes even longer than outcome evaluation and you may never know for sure that your project helped bring about the change.</a:t>
            </a:r>
          </a:p>
          <a:p>
            <a:r>
              <a:rPr lang="en-IN" sz="3800" b="0" i="0" dirty="0" smtClean="0">
                <a:solidFill>
                  <a:srgbClr val="555555"/>
                </a:solidFill>
                <a:effectLst/>
                <a:latin typeface="Calibri" pitchFamily="34" charset="0"/>
              </a:rPr>
              <a:t>Impacts occur through an accumulation of “outcomes.”</a:t>
            </a:r>
            <a:endParaRPr lang="en-IN" sz="3800" b="0" i="0" dirty="0">
              <a:solidFill>
                <a:srgbClr val="555555"/>
              </a:solidFill>
              <a:effectLst/>
              <a:latin typeface="Calibri" pitchFamily="34" charset="0"/>
            </a:endParaRPr>
          </a:p>
        </p:txBody>
      </p:sp>
    </p:spTree>
    <p:extLst>
      <p:ext uri="{BB962C8B-B14F-4D97-AF65-F5344CB8AC3E}">
        <p14:creationId xmlns:p14="http://schemas.microsoft.com/office/powerpoint/2010/main" val="4003388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54162"/>
          </a:xfrm>
        </p:spPr>
        <p:txBody>
          <a:bodyPr/>
          <a:lstStyle/>
          <a:p>
            <a:r>
              <a:rPr lang="en-IN" b="1" dirty="0" smtClean="0"/>
              <a:t>Four </a:t>
            </a:r>
            <a:r>
              <a:rPr lang="en-IN" b="1" dirty="0"/>
              <a:t>levels of the </a:t>
            </a:r>
            <a:r>
              <a:rPr lang="en-IN" b="1" dirty="0" smtClean="0"/>
              <a:t>Evaluation </a:t>
            </a:r>
            <a:endParaRPr lang="en-IN" b="1" dirty="0"/>
          </a:p>
        </p:txBody>
      </p:sp>
      <p:sp>
        <p:nvSpPr>
          <p:cNvPr id="3" name="Content Placeholder 2"/>
          <p:cNvSpPr>
            <a:spLocks noGrp="1"/>
          </p:cNvSpPr>
          <p:nvPr>
            <p:ph idx="1"/>
          </p:nvPr>
        </p:nvSpPr>
        <p:spPr>
          <a:xfrm>
            <a:off x="2123728" y="1916832"/>
            <a:ext cx="6563072" cy="4209331"/>
          </a:xfrm>
        </p:spPr>
        <p:txBody>
          <a:bodyPr/>
          <a:lstStyle/>
          <a:p>
            <a:pPr>
              <a:buFont typeface="Arial"/>
              <a:buChar char="•"/>
            </a:pPr>
            <a:r>
              <a:rPr lang="en-IN" b="0" i="0" dirty="0" smtClean="0">
                <a:solidFill>
                  <a:srgbClr val="000000"/>
                </a:solidFill>
                <a:effectLst/>
                <a:latin typeface="Arial"/>
              </a:rPr>
              <a:t>Level 1: Reaction</a:t>
            </a:r>
          </a:p>
          <a:p>
            <a:pPr>
              <a:buFont typeface="Arial"/>
              <a:buChar char="•"/>
            </a:pPr>
            <a:r>
              <a:rPr lang="en-IN" b="0" i="0" dirty="0" smtClean="0">
                <a:solidFill>
                  <a:srgbClr val="000000"/>
                </a:solidFill>
                <a:effectLst/>
                <a:latin typeface="Arial"/>
              </a:rPr>
              <a:t>Level 2: Learning</a:t>
            </a:r>
          </a:p>
          <a:p>
            <a:pPr>
              <a:buFont typeface="Arial"/>
              <a:buChar char="•"/>
            </a:pPr>
            <a:r>
              <a:rPr lang="en-IN" b="0" i="0" dirty="0" smtClean="0">
                <a:solidFill>
                  <a:srgbClr val="000000"/>
                </a:solidFill>
                <a:effectLst/>
                <a:latin typeface="Arial"/>
              </a:rPr>
              <a:t>Level 3: Behaviour</a:t>
            </a:r>
          </a:p>
          <a:p>
            <a:pPr>
              <a:buFont typeface="Arial"/>
              <a:buChar char="•"/>
            </a:pPr>
            <a:r>
              <a:rPr lang="en-IN" b="0" i="0" dirty="0" smtClean="0">
                <a:solidFill>
                  <a:srgbClr val="000000"/>
                </a:solidFill>
                <a:effectLst/>
                <a:latin typeface="Arial"/>
              </a:rPr>
              <a:t>Level 4: Results</a:t>
            </a:r>
            <a:endParaRPr lang="en-IN" b="0" i="0" dirty="0">
              <a:solidFill>
                <a:srgbClr val="000000"/>
              </a:solidFill>
              <a:effectLst/>
              <a:latin typeface="Arial"/>
            </a:endParaRPr>
          </a:p>
        </p:txBody>
      </p:sp>
    </p:spTree>
    <p:extLst>
      <p:ext uri="{BB962C8B-B14F-4D97-AF65-F5344CB8AC3E}">
        <p14:creationId xmlns:p14="http://schemas.microsoft.com/office/powerpoint/2010/main" val="8239895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361</TotalTime>
  <Words>1892</Words>
  <Application>Microsoft Office PowerPoint</Application>
  <PresentationFormat>On-screen Show (4:3)</PresentationFormat>
  <Paragraphs>220</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Adjacency</vt:lpstr>
      <vt:lpstr>Framing Evaluation Questionnaire</vt:lpstr>
      <vt:lpstr>Aim Of Evaluation</vt:lpstr>
      <vt:lpstr>Evaluation Methods  </vt:lpstr>
      <vt:lpstr>Techniques of Evaluation</vt:lpstr>
      <vt:lpstr>Type of Evaluation</vt:lpstr>
      <vt:lpstr>Formative Evaluation</vt:lpstr>
      <vt:lpstr>Process Evaluation</vt:lpstr>
      <vt:lpstr>Outcome Evaluation</vt:lpstr>
      <vt:lpstr>Four levels of the Evaluation </vt:lpstr>
      <vt:lpstr>Reactions</vt:lpstr>
      <vt:lpstr>Learning</vt:lpstr>
      <vt:lpstr>Guideline  for Learning</vt:lpstr>
      <vt:lpstr>Behaviour</vt:lpstr>
      <vt:lpstr>Guidelines</vt:lpstr>
      <vt:lpstr>Results</vt:lpstr>
      <vt:lpstr>Family Court</vt:lpstr>
      <vt:lpstr>Learning</vt:lpstr>
      <vt:lpstr>Behaviour</vt:lpstr>
      <vt:lpstr>Results</vt:lpstr>
      <vt:lpstr>Questionniare</vt:lpstr>
      <vt:lpstr>Juvenile Justice Board</vt:lpstr>
      <vt:lpstr>Implementation  of  Mental Health Act</vt:lpstr>
      <vt:lpstr>Mental Health Act</vt:lpstr>
      <vt:lpstr>PowerPoint Presentation</vt:lpstr>
      <vt:lpstr>APPLICATION FOR RECEPTION ORDER </vt:lpstr>
      <vt:lpstr>PowerPoint Presentation</vt:lpstr>
      <vt:lpstr>PowerPoint Presentation</vt:lpstr>
      <vt:lpstr>PowerPoint Presentation</vt:lpstr>
      <vt:lpstr>PROCEDURE UPON APPLICATION FOR RECEPTION ORDER </vt:lpstr>
      <vt:lpstr>PowerPoint Presentation</vt:lpstr>
      <vt:lpstr>PowerPoint Presentation</vt:lpstr>
      <vt:lpstr>PowerPoint Presentation</vt:lpstr>
      <vt:lpstr>PowerPoint Presentation</vt:lpstr>
      <vt:lpstr> POWERS AND DUTIES OF POLICE OFFICERS IN RESPECT OF CERTAIN MENTALLY ILL PERSONS </vt:lpstr>
      <vt:lpstr>PowerPoint Presentation</vt:lpstr>
      <vt:lpstr> PROCEDURE ON PRODUCTION  Of MENTALLY ILL PERSON</vt:lpstr>
      <vt:lpstr>PowerPoint Presentation</vt:lpstr>
      <vt:lpstr>PowerPoint Presentation</vt:lpstr>
      <vt:lpstr> ORDER IN CASE OF MENTALLY ILL PERSON CRUELLY TREATED NOT UNDER PROPER CARE AND CONTROL -</vt:lpstr>
      <vt:lpstr>PowerPoint Presentation</vt:lpstr>
      <vt:lpstr>PowerPoint Presentation</vt:lpstr>
      <vt:lpstr>Points For Questionnaire</vt:lpstr>
      <vt:lpstr>Methods of Evaluation at post Training</vt:lpstr>
      <vt:lpstr>When to do post evaluation?</vt:lpstr>
      <vt:lpstr>Questions and Clarifications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Manju Mehta</dc:creator>
  <cp:lastModifiedBy>Dr. Manju Mehta</cp:lastModifiedBy>
  <cp:revision>35</cp:revision>
  <dcterms:created xsi:type="dcterms:W3CDTF">2015-08-26T09:15:03Z</dcterms:created>
  <dcterms:modified xsi:type="dcterms:W3CDTF">2015-09-01T10:05:56Z</dcterms:modified>
</cp:coreProperties>
</file>